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7" r:id="rId1"/>
  </p:sldMasterIdLst>
  <p:notesMasterIdLst>
    <p:notesMasterId r:id="rId102"/>
  </p:notesMasterIdLst>
  <p:sldIdLst>
    <p:sldId id="717" r:id="rId2"/>
    <p:sldId id="653" r:id="rId3"/>
    <p:sldId id="467" r:id="rId4"/>
    <p:sldId id="654" r:id="rId5"/>
    <p:sldId id="655" r:id="rId6"/>
    <p:sldId id="656" r:id="rId7"/>
    <p:sldId id="502" r:id="rId8"/>
    <p:sldId id="658" r:id="rId9"/>
    <p:sldId id="395" r:id="rId10"/>
    <p:sldId id="659" r:id="rId11"/>
    <p:sldId id="660" r:id="rId12"/>
    <p:sldId id="661" r:id="rId13"/>
    <p:sldId id="663" r:id="rId14"/>
    <p:sldId id="665" r:id="rId15"/>
    <p:sldId id="666" r:id="rId16"/>
    <p:sldId id="667" r:id="rId17"/>
    <p:sldId id="668" r:id="rId18"/>
    <p:sldId id="669" r:id="rId19"/>
    <p:sldId id="670" r:id="rId20"/>
    <p:sldId id="671" r:id="rId21"/>
    <p:sldId id="672" r:id="rId22"/>
    <p:sldId id="673" r:id="rId23"/>
    <p:sldId id="680" r:id="rId24"/>
    <p:sldId id="674" r:id="rId25"/>
    <p:sldId id="675" r:id="rId26"/>
    <p:sldId id="676" r:id="rId27"/>
    <p:sldId id="677" r:id="rId28"/>
    <p:sldId id="678" r:id="rId29"/>
    <p:sldId id="679" r:id="rId30"/>
    <p:sldId id="681" r:id="rId31"/>
    <p:sldId id="682" r:id="rId32"/>
    <p:sldId id="683" r:id="rId33"/>
    <p:sldId id="684" r:id="rId34"/>
    <p:sldId id="685" r:id="rId35"/>
    <p:sldId id="686" r:id="rId36"/>
    <p:sldId id="687" r:id="rId37"/>
    <p:sldId id="688" r:id="rId38"/>
    <p:sldId id="689" r:id="rId39"/>
    <p:sldId id="690" r:id="rId40"/>
    <p:sldId id="691" r:id="rId41"/>
    <p:sldId id="692" r:id="rId42"/>
    <p:sldId id="694" r:id="rId43"/>
    <p:sldId id="695" r:id="rId44"/>
    <p:sldId id="696" r:id="rId45"/>
    <p:sldId id="697" r:id="rId46"/>
    <p:sldId id="698" r:id="rId47"/>
    <p:sldId id="699" r:id="rId48"/>
    <p:sldId id="700" r:id="rId49"/>
    <p:sldId id="701" r:id="rId50"/>
    <p:sldId id="702" r:id="rId51"/>
    <p:sldId id="703" r:id="rId52"/>
    <p:sldId id="704" r:id="rId53"/>
    <p:sldId id="705" r:id="rId54"/>
    <p:sldId id="706" r:id="rId55"/>
    <p:sldId id="707" r:id="rId56"/>
    <p:sldId id="708" r:id="rId57"/>
    <p:sldId id="709" r:id="rId58"/>
    <p:sldId id="710" r:id="rId59"/>
    <p:sldId id="711" r:id="rId60"/>
    <p:sldId id="712" r:id="rId61"/>
    <p:sldId id="713" r:id="rId62"/>
    <p:sldId id="714" r:id="rId63"/>
    <p:sldId id="715" r:id="rId64"/>
    <p:sldId id="716" r:id="rId65"/>
    <p:sldId id="718" r:id="rId66"/>
    <p:sldId id="719" r:id="rId67"/>
    <p:sldId id="720" r:id="rId68"/>
    <p:sldId id="721" r:id="rId69"/>
    <p:sldId id="722" r:id="rId70"/>
    <p:sldId id="723" r:id="rId71"/>
    <p:sldId id="724" r:id="rId72"/>
    <p:sldId id="725" r:id="rId73"/>
    <p:sldId id="726" r:id="rId74"/>
    <p:sldId id="727" r:id="rId75"/>
    <p:sldId id="728" r:id="rId76"/>
    <p:sldId id="729" r:id="rId77"/>
    <p:sldId id="730" r:id="rId78"/>
    <p:sldId id="731" r:id="rId79"/>
    <p:sldId id="732" r:id="rId80"/>
    <p:sldId id="733" r:id="rId81"/>
    <p:sldId id="734" r:id="rId82"/>
    <p:sldId id="735" r:id="rId83"/>
    <p:sldId id="73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49" r:id="rId97"/>
    <p:sldId id="750" r:id="rId98"/>
    <p:sldId id="751" r:id="rId99"/>
    <p:sldId id="752" r:id="rId100"/>
    <p:sldId id="753" r:id="rId101"/>
  </p:sldIdLst>
  <p:sldSz cx="9144000" cy="6858000" type="screen4x3"/>
  <p:notesSz cx="6735763" cy="9866313"/>
  <p:embeddedFontLst>
    <p:embeddedFont>
      <p:font typeface="Calibri" panose="020F0502020204030204" pitchFamily="34" charset="0"/>
      <p:regular r:id="rId103"/>
      <p:bold r:id="rId104"/>
      <p:italic r:id="rId105"/>
      <p:boldItalic r:id="rId106"/>
    </p:embeddedFont>
    <p:embeddedFont>
      <p:font typeface="Verdana" panose="020B0604030504040204" pitchFamily="34" charset="0"/>
      <p:regular r:id="rId107"/>
      <p:bold r:id="rId108"/>
      <p:italic r:id="rId109"/>
      <p:boldItalic r:id="rId110"/>
    </p:embeddedFont>
    <p:embeddedFont>
      <p:font typeface="Helvetica" panose="020B0604020202020204" pitchFamily="34" charset="0"/>
      <p:regular r:id="rId111"/>
      <p:bold r:id="rId112"/>
      <p:italic r:id="rId113"/>
      <p:boldItalic r:id="rId114"/>
    </p:embeddedFont>
    <p:embeddedFont>
      <p:font typeface="宋体" panose="02010600030101010101" pitchFamily="2" charset="-122"/>
      <p:regular r:id="rId115"/>
    </p:embeddedFont>
    <p:embeddedFont>
      <p:font typeface="Gisha" panose="020B0502040204020203" pitchFamily="34" charset="-79"/>
      <p:regular r:id="rId116"/>
      <p:bold r:id="rId117"/>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6600"/>
    <a:srgbClr val="0099FF"/>
    <a:srgbClr val="000066"/>
    <a:srgbClr val="0000CC"/>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0" autoAdjust="0"/>
    <p:restoredTop sz="76450" autoAdjust="0"/>
  </p:normalViewPr>
  <p:slideViewPr>
    <p:cSldViewPr>
      <p:cViewPr varScale="1">
        <p:scale>
          <a:sx n="76" d="100"/>
          <a:sy n="76" d="100"/>
        </p:scale>
        <p:origin x="-96" y="-240"/>
      </p:cViewPr>
      <p:guideLst>
        <p:guide orient="horz" pos="2160"/>
        <p:guide pos="2880"/>
      </p:guideLst>
    </p:cSldViewPr>
  </p:slideViewPr>
  <p:outlineViewPr>
    <p:cViewPr>
      <p:scale>
        <a:sx n="33" d="100"/>
        <a:sy n="33" d="100"/>
      </p:scale>
      <p:origin x="0" y="4925"/>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19413" cy="492125"/>
          </a:xfrm>
          <a:prstGeom prst="rect">
            <a:avLst/>
          </a:prstGeom>
          <a:noFill/>
          <a:ln w="9525">
            <a:noFill/>
            <a:miter lim="800000"/>
            <a:headEnd/>
            <a:tailEnd/>
          </a:ln>
        </p:spPr>
        <p:txBody>
          <a:bodyPr vert="horz" wrap="square" lIns="94858" tIns="47429" rIns="94858" bIns="47429" numCol="1" anchor="t" anchorCtr="0" compatLnSpc="1">
            <a:prstTxWarp prst="textNoShape">
              <a:avLst/>
            </a:prstTxWarp>
          </a:bodyPr>
          <a:lstStyle>
            <a:lvl1pPr defTabSz="949325" eaLnBrk="1" hangingPunct="1">
              <a:defRPr sz="1200"/>
            </a:lvl1pPr>
          </a:lstStyle>
          <a:p>
            <a:pPr>
              <a:defRPr/>
            </a:pPr>
            <a:endParaRPr lang="en-AU"/>
          </a:p>
        </p:txBody>
      </p:sp>
      <p:sp>
        <p:nvSpPr>
          <p:cNvPr id="80899" name="Rectangle 3"/>
          <p:cNvSpPr>
            <a:spLocks noGrp="1" noChangeArrowheads="1"/>
          </p:cNvSpPr>
          <p:nvPr>
            <p:ph type="dt" idx="1"/>
          </p:nvPr>
        </p:nvSpPr>
        <p:spPr bwMode="auto">
          <a:xfrm>
            <a:off x="3814763" y="0"/>
            <a:ext cx="2919412" cy="492125"/>
          </a:xfrm>
          <a:prstGeom prst="rect">
            <a:avLst/>
          </a:prstGeom>
          <a:noFill/>
          <a:ln w="9525">
            <a:noFill/>
            <a:miter lim="800000"/>
            <a:headEnd/>
            <a:tailEnd/>
          </a:ln>
        </p:spPr>
        <p:txBody>
          <a:bodyPr vert="horz" wrap="square" lIns="94858" tIns="47429" rIns="94858" bIns="47429" numCol="1" anchor="t" anchorCtr="0" compatLnSpc="1">
            <a:prstTxWarp prst="textNoShape">
              <a:avLst/>
            </a:prstTxWarp>
          </a:bodyPr>
          <a:lstStyle>
            <a:lvl1pPr algn="r" defTabSz="949325" eaLnBrk="1" hangingPunct="1">
              <a:defRPr sz="1200"/>
            </a:lvl1pPr>
          </a:lstStyle>
          <a:p>
            <a:pPr>
              <a:defRPr/>
            </a:pPr>
            <a:endParaRPr lang="en-AU"/>
          </a:p>
        </p:txBody>
      </p:sp>
      <p:sp>
        <p:nvSpPr>
          <p:cNvPr id="59396" name="Rectangle 4"/>
          <p:cNvSpPr>
            <a:spLocks noGrp="1" noRot="1" noChangeAspect="1" noChangeArrowheads="1" noTextEdit="1"/>
          </p:cNvSpPr>
          <p:nvPr>
            <p:ph type="sldImg" idx="2"/>
          </p:nvPr>
        </p:nvSpPr>
        <p:spPr bwMode="auto">
          <a:xfrm>
            <a:off x="901700" y="741363"/>
            <a:ext cx="4932363"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p:cNvSpPr>
            <a:spLocks noGrp="1" noChangeArrowheads="1"/>
          </p:cNvSpPr>
          <p:nvPr>
            <p:ph type="body" sz="quarter" idx="3"/>
          </p:nvPr>
        </p:nvSpPr>
        <p:spPr bwMode="auto">
          <a:xfrm>
            <a:off x="673100" y="4686300"/>
            <a:ext cx="5389563" cy="4438650"/>
          </a:xfrm>
          <a:prstGeom prst="rect">
            <a:avLst/>
          </a:prstGeom>
          <a:noFill/>
          <a:ln w="9525">
            <a:noFill/>
            <a:miter lim="800000"/>
            <a:headEnd/>
            <a:tailEnd/>
          </a:ln>
        </p:spPr>
        <p:txBody>
          <a:bodyPr vert="horz" wrap="square" lIns="94858" tIns="47429" rIns="94858" bIns="4742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9372600"/>
            <a:ext cx="2919413" cy="492125"/>
          </a:xfrm>
          <a:prstGeom prst="rect">
            <a:avLst/>
          </a:prstGeom>
          <a:noFill/>
          <a:ln w="9525">
            <a:noFill/>
            <a:miter lim="800000"/>
            <a:headEnd/>
            <a:tailEnd/>
          </a:ln>
        </p:spPr>
        <p:txBody>
          <a:bodyPr vert="horz" wrap="square" lIns="94858" tIns="47429" rIns="94858" bIns="47429" numCol="1" anchor="b" anchorCtr="0" compatLnSpc="1">
            <a:prstTxWarp prst="textNoShape">
              <a:avLst/>
            </a:prstTxWarp>
          </a:bodyPr>
          <a:lstStyle>
            <a:lvl1pPr defTabSz="949325" eaLnBrk="1" hangingPunct="1">
              <a:defRPr sz="1200"/>
            </a:lvl1pPr>
          </a:lstStyle>
          <a:p>
            <a:pPr>
              <a:defRPr/>
            </a:pPr>
            <a:endParaRPr lang="en-AU"/>
          </a:p>
        </p:txBody>
      </p:sp>
      <p:sp>
        <p:nvSpPr>
          <p:cNvPr id="80903" name="Rectangle 7"/>
          <p:cNvSpPr>
            <a:spLocks noGrp="1" noChangeArrowheads="1"/>
          </p:cNvSpPr>
          <p:nvPr>
            <p:ph type="sldNum" sz="quarter" idx="5"/>
          </p:nvPr>
        </p:nvSpPr>
        <p:spPr bwMode="auto">
          <a:xfrm>
            <a:off x="3814763" y="9372600"/>
            <a:ext cx="2919412" cy="492125"/>
          </a:xfrm>
          <a:prstGeom prst="rect">
            <a:avLst/>
          </a:prstGeom>
          <a:noFill/>
          <a:ln w="9525">
            <a:noFill/>
            <a:miter lim="800000"/>
            <a:headEnd/>
            <a:tailEnd/>
          </a:ln>
        </p:spPr>
        <p:txBody>
          <a:bodyPr vert="horz" wrap="square" lIns="94858" tIns="47429" rIns="94858" bIns="47429" numCol="1" anchor="b" anchorCtr="0" compatLnSpc="1">
            <a:prstTxWarp prst="textNoShape">
              <a:avLst/>
            </a:prstTxWarp>
          </a:bodyPr>
          <a:lstStyle>
            <a:lvl1pPr algn="r" defTabSz="949325" eaLnBrk="1" hangingPunct="1">
              <a:defRPr sz="1200"/>
            </a:lvl1pPr>
          </a:lstStyle>
          <a:p>
            <a:pPr>
              <a:defRPr/>
            </a:pPr>
            <a:fld id="{8195C3E9-F5AB-47A4-B91A-C7AFE770E56E}" type="slidenum">
              <a:rPr lang="en-US"/>
              <a:pPr>
                <a:defRPr/>
              </a:pPr>
              <a:t>‹#›</a:t>
            </a:fld>
            <a:endParaRPr lang="en-US"/>
          </a:p>
        </p:txBody>
      </p:sp>
    </p:spTree>
    <p:extLst>
      <p:ext uri="{BB962C8B-B14F-4D97-AF65-F5344CB8AC3E}">
        <p14:creationId xmlns:p14="http://schemas.microsoft.com/office/powerpoint/2010/main" val="9202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49325">
              <a:defRPr>
                <a:solidFill>
                  <a:schemeClr val="tx1"/>
                </a:solidFill>
                <a:latin typeface="Arial" charset="0"/>
              </a:defRPr>
            </a:lvl1pPr>
            <a:lvl2pPr marL="742950" indent="-285750" defTabSz="949325">
              <a:defRPr>
                <a:solidFill>
                  <a:schemeClr val="tx1"/>
                </a:solidFill>
                <a:latin typeface="Arial" charset="0"/>
              </a:defRPr>
            </a:lvl2pPr>
            <a:lvl3pPr marL="1143000" indent="-228600" defTabSz="949325">
              <a:defRPr>
                <a:solidFill>
                  <a:schemeClr val="tx1"/>
                </a:solidFill>
                <a:latin typeface="Arial" charset="0"/>
              </a:defRPr>
            </a:lvl3pPr>
            <a:lvl4pPr marL="1600200" indent="-228600" defTabSz="949325">
              <a:defRPr>
                <a:solidFill>
                  <a:schemeClr val="tx1"/>
                </a:solidFill>
                <a:latin typeface="Arial" charset="0"/>
              </a:defRPr>
            </a:lvl4pPr>
            <a:lvl5pPr marL="2057400" indent="-228600" defTabSz="949325">
              <a:defRPr>
                <a:solidFill>
                  <a:schemeClr val="tx1"/>
                </a:solidFill>
                <a:latin typeface="Arial" charset="0"/>
              </a:defRPr>
            </a:lvl5pPr>
            <a:lvl6pPr marL="2514600" indent="-228600" defTabSz="949325" eaLnBrk="0" fontAlgn="base" hangingPunct="0">
              <a:spcBef>
                <a:spcPct val="0"/>
              </a:spcBef>
              <a:spcAft>
                <a:spcPct val="0"/>
              </a:spcAft>
              <a:defRPr>
                <a:solidFill>
                  <a:schemeClr val="tx1"/>
                </a:solidFill>
                <a:latin typeface="Arial" charset="0"/>
              </a:defRPr>
            </a:lvl6pPr>
            <a:lvl7pPr marL="2971800" indent="-228600" defTabSz="949325" eaLnBrk="0" fontAlgn="base" hangingPunct="0">
              <a:spcBef>
                <a:spcPct val="0"/>
              </a:spcBef>
              <a:spcAft>
                <a:spcPct val="0"/>
              </a:spcAft>
              <a:defRPr>
                <a:solidFill>
                  <a:schemeClr val="tx1"/>
                </a:solidFill>
                <a:latin typeface="Arial" charset="0"/>
              </a:defRPr>
            </a:lvl7pPr>
            <a:lvl8pPr marL="3429000" indent="-228600" defTabSz="949325" eaLnBrk="0" fontAlgn="base" hangingPunct="0">
              <a:spcBef>
                <a:spcPct val="0"/>
              </a:spcBef>
              <a:spcAft>
                <a:spcPct val="0"/>
              </a:spcAft>
              <a:defRPr>
                <a:solidFill>
                  <a:schemeClr val="tx1"/>
                </a:solidFill>
                <a:latin typeface="Arial" charset="0"/>
              </a:defRPr>
            </a:lvl8pPr>
            <a:lvl9pPr marL="3886200" indent="-228600" defTabSz="949325" eaLnBrk="0" fontAlgn="base" hangingPunct="0">
              <a:spcBef>
                <a:spcPct val="0"/>
              </a:spcBef>
              <a:spcAft>
                <a:spcPct val="0"/>
              </a:spcAft>
              <a:defRPr>
                <a:solidFill>
                  <a:schemeClr val="tx1"/>
                </a:solidFill>
                <a:latin typeface="Arial" charset="0"/>
              </a:defRPr>
            </a:lvl9pPr>
          </a:lstStyle>
          <a:p>
            <a:pPr algn="r" eaLnBrk="1" hangingPunct="1"/>
            <a:fld id="{11C0CD92-470A-4117-8F57-F345844D0B6A}" type="slidenum">
              <a:rPr lang="en-US" altLang="en-US" sz="1200"/>
              <a:pPr algn="r" eaLnBrk="1" hangingPunct="1"/>
              <a:t>3</a:t>
            </a:fld>
            <a:endParaRPr lang="en-US" altLang="en-US" sz="1200"/>
          </a:p>
        </p:txBody>
      </p:sp>
      <p:sp>
        <p:nvSpPr>
          <p:cNvPr id="64515"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ln/>
        </p:spPr>
        <p:txBody>
          <a:bodyPr/>
          <a:lstStyle/>
          <a:p>
            <a:pPr eaLnBrk="1" hangingPunct="1">
              <a:defRPr/>
            </a:pPr>
            <a:endParaRPr lang="en-AU" dirty="0" smtClean="0"/>
          </a:p>
          <a:p>
            <a:pPr eaLnBrk="1" hangingPunct="1">
              <a:defRPr/>
            </a:pPr>
            <a:r>
              <a:rPr lang="en-AU" b="1" dirty="0" smtClean="0"/>
              <a:t/>
            </a:r>
            <a:br>
              <a:rPr lang="en-AU" b="1" dirty="0" smtClean="0"/>
            </a:br>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29</a:t>
            </a:fld>
            <a:endParaRPr lang="en-US"/>
          </a:p>
        </p:txBody>
      </p:sp>
    </p:spTree>
    <p:extLst>
      <p:ext uri="{BB962C8B-B14F-4D97-AF65-F5344CB8AC3E}">
        <p14:creationId xmlns:p14="http://schemas.microsoft.com/office/powerpoint/2010/main" val="343409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b="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55</a:t>
            </a:fld>
            <a:endParaRPr lang="en-US"/>
          </a:p>
        </p:txBody>
      </p:sp>
    </p:spTree>
    <p:extLst>
      <p:ext uri="{BB962C8B-B14F-4D97-AF65-F5344CB8AC3E}">
        <p14:creationId xmlns:p14="http://schemas.microsoft.com/office/powerpoint/2010/main" val="2533220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62</a:t>
            </a:fld>
            <a:endParaRPr lang="en-US"/>
          </a:p>
        </p:txBody>
      </p:sp>
    </p:spTree>
    <p:extLst>
      <p:ext uri="{BB962C8B-B14F-4D97-AF65-F5344CB8AC3E}">
        <p14:creationId xmlns:p14="http://schemas.microsoft.com/office/powerpoint/2010/main" val="2441858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Second point: Use approved swing moorings and berthing</a:t>
            </a:r>
            <a:r>
              <a:rPr lang="en-AU" baseline="0" dirty="0" smtClean="0"/>
              <a:t> areas and consider ecofriendly moorings. Include that for </a:t>
            </a:r>
            <a:r>
              <a:rPr lang="en-AU" baseline="0" smtClean="0"/>
              <a:t>Arabic presentation. </a:t>
            </a:r>
            <a:endParaRPr lang="en-AU"/>
          </a:p>
        </p:txBody>
      </p:sp>
      <p:sp>
        <p:nvSpPr>
          <p:cNvPr id="4" name="Slide Number Placeholder 3"/>
          <p:cNvSpPr>
            <a:spLocks noGrp="1"/>
          </p:cNvSpPr>
          <p:nvPr>
            <p:ph type="sldNum" sz="quarter" idx="10"/>
          </p:nvPr>
        </p:nvSpPr>
        <p:spPr/>
        <p:txBody>
          <a:bodyPr/>
          <a:lstStyle/>
          <a:p>
            <a:fld id="{4A087F73-DA49-4D93-97AE-117A24D1BB8C}" type="slidenum">
              <a:rPr lang="en-AU" smtClean="0"/>
              <a:pPr/>
              <a:t>79</a:t>
            </a:fld>
            <a:endParaRPr lang="en-AU"/>
          </a:p>
        </p:txBody>
      </p:sp>
    </p:spTree>
    <p:extLst>
      <p:ext uri="{BB962C8B-B14F-4D97-AF65-F5344CB8AC3E}">
        <p14:creationId xmlns:p14="http://schemas.microsoft.com/office/powerpoint/2010/main" val="3297528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087F73-DA49-4D93-97AE-117A24D1BB8C}" type="slidenum">
              <a:rPr lang="en-AU" smtClean="0"/>
              <a:pPr/>
              <a:t>80</a:t>
            </a:fld>
            <a:endParaRPr lang="en-AU"/>
          </a:p>
        </p:txBody>
      </p:sp>
    </p:spTree>
    <p:extLst>
      <p:ext uri="{BB962C8B-B14F-4D97-AF65-F5344CB8AC3E}">
        <p14:creationId xmlns:p14="http://schemas.microsoft.com/office/powerpoint/2010/main" val="1405908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A087F73-DA49-4D93-97AE-117A24D1BB8C}" type="slidenum">
              <a:rPr lang="en-AU" smtClean="0"/>
              <a:pPr/>
              <a:t>83</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49325">
              <a:defRPr>
                <a:solidFill>
                  <a:schemeClr val="tx1"/>
                </a:solidFill>
                <a:latin typeface="Arial" charset="0"/>
              </a:defRPr>
            </a:lvl1pPr>
            <a:lvl2pPr marL="742950" indent="-285750" defTabSz="949325">
              <a:defRPr>
                <a:solidFill>
                  <a:schemeClr val="tx1"/>
                </a:solidFill>
                <a:latin typeface="Arial" charset="0"/>
              </a:defRPr>
            </a:lvl2pPr>
            <a:lvl3pPr marL="1143000" indent="-228600" defTabSz="949325">
              <a:defRPr>
                <a:solidFill>
                  <a:schemeClr val="tx1"/>
                </a:solidFill>
                <a:latin typeface="Arial" charset="0"/>
              </a:defRPr>
            </a:lvl3pPr>
            <a:lvl4pPr marL="1600200" indent="-228600" defTabSz="949325">
              <a:defRPr>
                <a:solidFill>
                  <a:schemeClr val="tx1"/>
                </a:solidFill>
                <a:latin typeface="Arial" charset="0"/>
              </a:defRPr>
            </a:lvl4pPr>
            <a:lvl5pPr marL="2057400" indent="-228600" defTabSz="949325">
              <a:defRPr>
                <a:solidFill>
                  <a:schemeClr val="tx1"/>
                </a:solidFill>
                <a:latin typeface="Arial" charset="0"/>
              </a:defRPr>
            </a:lvl5pPr>
            <a:lvl6pPr marL="2514600" indent="-228600" defTabSz="949325" eaLnBrk="0" fontAlgn="base" hangingPunct="0">
              <a:spcBef>
                <a:spcPct val="0"/>
              </a:spcBef>
              <a:spcAft>
                <a:spcPct val="0"/>
              </a:spcAft>
              <a:defRPr>
                <a:solidFill>
                  <a:schemeClr val="tx1"/>
                </a:solidFill>
                <a:latin typeface="Arial" charset="0"/>
              </a:defRPr>
            </a:lvl6pPr>
            <a:lvl7pPr marL="2971800" indent="-228600" defTabSz="949325" eaLnBrk="0" fontAlgn="base" hangingPunct="0">
              <a:spcBef>
                <a:spcPct val="0"/>
              </a:spcBef>
              <a:spcAft>
                <a:spcPct val="0"/>
              </a:spcAft>
              <a:defRPr>
                <a:solidFill>
                  <a:schemeClr val="tx1"/>
                </a:solidFill>
                <a:latin typeface="Arial" charset="0"/>
              </a:defRPr>
            </a:lvl7pPr>
            <a:lvl8pPr marL="3429000" indent="-228600" defTabSz="949325" eaLnBrk="0" fontAlgn="base" hangingPunct="0">
              <a:spcBef>
                <a:spcPct val="0"/>
              </a:spcBef>
              <a:spcAft>
                <a:spcPct val="0"/>
              </a:spcAft>
              <a:defRPr>
                <a:solidFill>
                  <a:schemeClr val="tx1"/>
                </a:solidFill>
                <a:latin typeface="Arial" charset="0"/>
              </a:defRPr>
            </a:lvl8pPr>
            <a:lvl9pPr marL="3886200" indent="-228600" defTabSz="949325" eaLnBrk="0" fontAlgn="base" hangingPunct="0">
              <a:spcBef>
                <a:spcPct val="0"/>
              </a:spcBef>
              <a:spcAft>
                <a:spcPct val="0"/>
              </a:spcAft>
              <a:defRPr>
                <a:solidFill>
                  <a:schemeClr val="tx1"/>
                </a:solidFill>
                <a:latin typeface="Arial" charset="0"/>
              </a:defRPr>
            </a:lvl9pPr>
          </a:lstStyle>
          <a:p>
            <a:pPr algn="r" eaLnBrk="1" hangingPunct="1"/>
            <a:fld id="{4B6D717E-28D2-48EC-9BF2-633D54B33D89}" type="slidenum">
              <a:rPr lang="en-US" altLang="en-US" sz="1200"/>
              <a:pPr algn="r" eaLnBrk="1" hangingPunct="1"/>
              <a:t>9</a:t>
            </a:fld>
            <a:endParaRPr lang="en-US" altLang="en-US" sz="1200"/>
          </a:p>
        </p:txBody>
      </p:sp>
      <p:sp>
        <p:nvSpPr>
          <p:cNvPr id="70659"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marL="171450" indent="-171450" eaLnBrk="1" hangingPunct="1">
              <a:buFont typeface="Arial" panose="020B0604020202020204" pitchFamily="34" charset="0"/>
              <a:buChar char="•"/>
              <a:defRPr/>
            </a:pPr>
            <a:endParaRPr lang="en-AU" dirty="0" smtClean="0">
              <a:effectLst>
                <a:outerShdw blurRad="38100" dist="38100" dir="2700000" algn="tl">
                  <a:srgbClr val="C0C0C0"/>
                </a:outerShdw>
              </a:effectLst>
            </a:endParaRPr>
          </a:p>
          <a:p>
            <a:pPr>
              <a:defRPr/>
            </a:pPr>
            <a:endParaRPr lang="en-AU" dirty="0" smtClean="0">
              <a:effectLst>
                <a:outerShdw blurRad="38100" dist="38100" dir="2700000" algn="tl">
                  <a:srgbClr val="C0C0C0"/>
                </a:outerShdw>
              </a:effectLst>
            </a:endParaRPr>
          </a:p>
          <a:p>
            <a:pPr>
              <a:defRPr/>
            </a:pPr>
            <a:endParaRPr lang="en-US" b="1" i="1" dirty="0" smtClean="0">
              <a:effectLst>
                <a:outerShdw blurRad="38100" dist="38100" dir="2700000" algn="tl">
                  <a:srgbClr val="C0C0C0"/>
                </a:outerShdw>
              </a:effectLs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ACTION:</a:t>
            </a:r>
            <a:r>
              <a:rPr lang="en-AU" baseline="0" dirty="0" smtClean="0"/>
              <a:t> translate</a:t>
            </a:r>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8195C3E9-F5AB-47A4-B91A-C7AFE770E56E}"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0"/>
          </p:nvPr>
        </p:nvSpPr>
        <p:spPr>
          <a:xfrm>
            <a:off x="539750" y="1557338"/>
            <a:ext cx="7993063" cy="4535487"/>
          </a:xfrm>
        </p:spPr>
        <p:txBody>
          <a:bodyPr/>
          <a:lstStyle/>
          <a:p>
            <a:endParaRPr lang="en-AU"/>
          </a:p>
        </p:txBody>
      </p:sp>
    </p:spTree>
    <p:extLst>
      <p:ext uri="{BB962C8B-B14F-4D97-AF65-F5344CB8AC3E}">
        <p14:creationId xmlns:p14="http://schemas.microsoft.com/office/powerpoint/2010/main" val="220087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094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250825" y="549275"/>
            <a:ext cx="8713788" cy="5616575"/>
          </a:xfrm>
        </p:spPr>
        <p:txBody>
          <a:bodyPr/>
          <a:lstStyle/>
          <a:p>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text below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1560" y="332656"/>
            <a:ext cx="7416824" cy="3959945"/>
          </a:xfrm>
        </p:spPr>
        <p:txBody>
          <a:bodyPr/>
          <a:lstStyle/>
          <a:p>
            <a:endParaRPr lang="en-AU"/>
          </a:p>
        </p:txBody>
      </p:sp>
      <p:sp>
        <p:nvSpPr>
          <p:cNvPr id="6" name="Text Placeholder 5"/>
          <p:cNvSpPr>
            <a:spLocks noGrp="1"/>
          </p:cNvSpPr>
          <p:nvPr>
            <p:ph type="body" sz="quarter" idx="11"/>
          </p:nvPr>
        </p:nvSpPr>
        <p:spPr>
          <a:xfrm>
            <a:off x="755650" y="4581525"/>
            <a:ext cx="7345363" cy="1223963"/>
          </a:xfrm>
        </p:spPr>
        <p:txBody>
          <a:body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Picture Placeholder 3"/>
          <p:cNvSpPr>
            <a:spLocks noGrp="1"/>
          </p:cNvSpPr>
          <p:nvPr>
            <p:ph type="pic" sz="quarter" idx="10"/>
          </p:nvPr>
        </p:nvSpPr>
        <p:spPr>
          <a:xfrm>
            <a:off x="755576" y="1412776"/>
            <a:ext cx="7416824" cy="3888432"/>
          </a:xfrm>
        </p:spPr>
        <p:txBody>
          <a:bodyPr/>
          <a:lstStyle/>
          <a:p>
            <a:endParaRPr lang="en-AU"/>
          </a:p>
        </p:txBody>
      </p:sp>
      <p:sp>
        <p:nvSpPr>
          <p:cNvPr id="8" name="Text Placeholder 7"/>
          <p:cNvSpPr>
            <a:spLocks noGrp="1"/>
          </p:cNvSpPr>
          <p:nvPr>
            <p:ph type="body" sz="quarter" idx="11"/>
          </p:nvPr>
        </p:nvSpPr>
        <p:spPr>
          <a:xfrm>
            <a:off x="611560" y="5445224"/>
            <a:ext cx="7560840" cy="1008112"/>
          </a:xfrm>
        </p:spPr>
        <p:txBody>
          <a:body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825054"/>
          </a:xfrm>
        </p:spPr>
        <p:txBody>
          <a:bodyPr/>
          <a:lstStyle/>
          <a:p>
            <a:r>
              <a:rPr lang="en-US" smtClean="0"/>
              <a:t>Click to edit Master title style</a:t>
            </a:r>
            <a:endParaRPr lang="en-AU"/>
          </a:p>
        </p:txBody>
      </p:sp>
      <p:sp>
        <p:nvSpPr>
          <p:cNvPr id="4" name="Text Placeholder 3"/>
          <p:cNvSpPr>
            <a:spLocks noGrp="1"/>
          </p:cNvSpPr>
          <p:nvPr>
            <p:ph type="body" sz="quarter" idx="10"/>
          </p:nvPr>
        </p:nvSpPr>
        <p:spPr>
          <a:xfrm>
            <a:off x="611188" y="2276475"/>
            <a:ext cx="7561262" cy="2232025"/>
          </a:xfrm>
        </p:spPr>
        <p:txBody>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5172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539552" y="5445224"/>
            <a:ext cx="8229600" cy="825054"/>
          </a:xfrm>
        </p:spPr>
        <p:txBody>
          <a:bodyPr/>
          <a:lstStyle/>
          <a:p>
            <a:r>
              <a:rPr lang="en-US" smtClean="0"/>
              <a:t>Click to edit Master title style</a:t>
            </a:r>
            <a:endParaRPr lang="en-AU"/>
          </a:p>
        </p:txBody>
      </p:sp>
      <p:sp>
        <p:nvSpPr>
          <p:cNvPr id="4" name="Picture Placeholder 3"/>
          <p:cNvSpPr>
            <a:spLocks noGrp="1"/>
          </p:cNvSpPr>
          <p:nvPr>
            <p:ph type="pic" sz="quarter" idx="10"/>
          </p:nvPr>
        </p:nvSpPr>
        <p:spPr>
          <a:xfrm>
            <a:off x="467544" y="332656"/>
            <a:ext cx="8208912" cy="4896544"/>
          </a:xfrm>
        </p:spPr>
        <p:txBody>
          <a:bodyPr/>
          <a:lstStyle/>
          <a:p>
            <a:endParaRPr lang="en-AU"/>
          </a:p>
        </p:txBody>
      </p:sp>
    </p:spTree>
    <p:extLst>
      <p:ext uri="{BB962C8B-B14F-4D97-AF65-F5344CB8AC3E}">
        <p14:creationId xmlns:p14="http://schemas.microsoft.com/office/powerpoint/2010/main" val="258379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539750" y="1557338"/>
            <a:ext cx="8208963" cy="4319587"/>
          </a:xfrm>
        </p:spPr>
        <p:txBody>
          <a:bodyPr/>
          <a:lstStyle/>
          <a:p>
            <a:endParaRPr lang="en-AU"/>
          </a:p>
        </p:txBody>
      </p:sp>
    </p:spTree>
    <p:extLst>
      <p:ext uri="{BB962C8B-B14F-4D97-AF65-F5344CB8AC3E}">
        <p14:creationId xmlns:p14="http://schemas.microsoft.com/office/powerpoint/2010/main" val="700605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LS powerpoint GS-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82505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p:txBody>
      </p:sp>
    </p:spTree>
    <p:extLst>
      <p:ext uri="{BB962C8B-B14F-4D97-AF65-F5344CB8AC3E}">
        <p14:creationId xmlns:p14="http://schemas.microsoft.com/office/powerpoint/2010/main" val="327642032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4" r:id="rId4"/>
    <p:sldLayoutId id="2147483813" r:id="rId5"/>
    <p:sldLayoutId id="2147483815" r:id="rId6"/>
    <p:sldLayoutId id="2147483816" r:id="rId7"/>
    <p:sldLayoutId id="2147483817" r:id="rId8"/>
  </p:sldLayoutIdLst>
  <p:txStyles>
    <p:titleStyle>
      <a:lvl1pPr algn="l" defTabSz="457200" rtl="0" eaLnBrk="1" latinLnBrk="0" hangingPunct="1">
        <a:spcBef>
          <a:spcPct val="0"/>
        </a:spcBef>
        <a:buNone/>
        <a:defRPr sz="3200" b="0" i="0" kern="1200">
          <a:solidFill>
            <a:srgbClr val="C60C30"/>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800" b="0" i="0" kern="1200">
          <a:solidFill>
            <a:srgbClr val="002664"/>
          </a:solidFill>
          <a:latin typeface="Helvetica"/>
          <a:ea typeface="+mn-ea"/>
          <a:cs typeface="Helvetica"/>
        </a:defRPr>
      </a:lvl1pPr>
      <a:lvl2pPr marL="742950" indent="-285750" algn="l" defTabSz="457200" rtl="0" eaLnBrk="1" latinLnBrk="0" hangingPunct="1">
        <a:spcBef>
          <a:spcPct val="20000"/>
        </a:spcBef>
        <a:buFont typeface="Arial"/>
        <a:buChar char="–"/>
        <a:defRPr sz="2400" b="0" i="0" kern="1200">
          <a:solidFill>
            <a:srgbClr val="002664"/>
          </a:solidFill>
          <a:latin typeface="Helvetica"/>
          <a:ea typeface="+mn-ea"/>
          <a:cs typeface="Helvetica"/>
        </a:defRPr>
      </a:lvl2pPr>
      <a:lvl3pPr marL="1143000" indent="-228600" algn="l" defTabSz="457200" rtl="0" eaLnBrk="1" latinLnBrk="0" hangingPunct="1">
        <a:spcBef>
          <a:spcPct val="20000"/>
        </a:spcBef>
        <a:buFont typeface="Arial"/>
        <a:buChar char="•"/>
        <a:defRPr sz="2000" b="0" i="0" kern="1200">
          <a:solidFill>
            <a:srgbClr val="002664"/>
          </a:solidFill>
          <a:latin typeface="Helvetica"/>
          <a:ea typeface="+mn-ea"/>
          <a:cs typeface="Helvetica"/>
        </a:defRPr>
      </a:lvl3pPr>
      <a:lvl4pPr marL="1600200" indent="-228600" algn="l" defTabSz="457200" rtl="0" eaLnBrk="1" latinLnBrk="0" hangingPunct="1">
        <a:spcBef>
          <a:spcPct val="20000"/>
        </a:spcBef>
        <a:buFont typeface="Arial"/>
        <a:buChar char="–"/>
        <a:defRPr sz="1800" b="0" i="0" kern="1200">
          <a:solidFill>
            <a:srgbClr val="002664"/>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002664"/>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http://www.marine.csiro.au/crimp/nimpis/spImages.asp?txa=6131" TargetMode="External"/><Relationship Id="rId1" Type="http://schemas.openxmlformats.org/officeDocument/2006/relationships/slideLayout" Target="../slideLayouts/slideLayout5.xml"/><Relationship Id="rId6" Type="http://schemas.openxmlformats.org/officeDocument/2006/relationships/hyperlink" Target="http://www.marine.csiro.au/crimp/nimpis/spImages.asp?txa=9492" TargetMode="External"/><Relationship Id="rId5" Type="http://schemas.openxmlformats.org/officeDocument/2006/relationships/image" Target="../media/image87.jpeg"/><Relationship Id="rId4" Type="http://schemas.openxmlformats.org/officeDocument/2006/relationships/hyperlink" Target="http://www.marine.csiro.au/crimp/nimpis/spImages.asp?txa=6808"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dpi.nsw.gov.au/" TargetMode="External"/><Relationship Id="rId1" Type="http://schemas.openxmlformats.org/officeDocument/2006/relationships/slideLayout" Target="../slideLayouts/slideLayout5.xml"/><Relationship Id="rId5" Type="http://schemas.openxmlformats.org/officeDocument/2006/relationships/image" Target="../media/image108.jpeg"/><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14.jpeg"/><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94.png"/><Relationship Id="rId4" Type="http://schemas.openxmlformats.org/officeDocument/2006/relationships/image" Target="../media/image115.jpeg"/></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22.png"/><Relationship Id="rId4" Type="http://schemas.openxmlformats.org/officeDocument/2006/relationships/image" Target="../media/image121.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56.jpeg"/></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5.xml"/><Relationship Id="rId5" Type="http://schemas.openxmlformats.org/officeDocument/2006/relationships/image" Target="../media/image133.png"/><Relationship Id="rId4" Type="http://schemas.openxmlformats.org/officeDocument/2006/relationships/image" Target="../media/image132.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5.xml"/><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5.xml"/><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8.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96.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8.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97.xml.rels><?xml version="1.0" encoding="UTF-8" standalone="yes"?>
<Relationships xmlns="http://schemas.openxmlformats.org/package/2006/relationships"><Relationship Id="rId3" Type="http://schemas.openxmlformats.org/officeDocument/2006/relationships/hyperlink" Target="mailto:aquatic.pests@dpi.nsw.gov.au" TargetMode="External"/><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his image is shows a photo of a father with three younger men riding in small dinghy boat with fishing rods sitting upright in the back of the boat.  All of them are wearing lifejackets. It is a beautiful sunny day.  There is also a logo saying &quot;Healthy Waterways: better boating, more fish&quot;."/>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029" b="11218"/>
          <a:stretch/>
        </p:blipFill>
        <p:spPr>
          <a:xfrm>
            <a:off x="179512" y="548680"/>
            <a:ext cx="8713788" cy="5342790"/>
          </a:xfrm>
        </p:spPr>
      </p:pic>
    </p:spTree>
    <p:extLst>
      <p:ext uri="{BB962C8B-B14F-4D97-AF65-F5344CB8AC3E}">
        <p14:creationId xmlns:p14="http://schemas.microsoft.com/office/powerpoint/2010/main" val="2469839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solidFill>
            <a:schemeClr val="bg1"/>
          </a:solidFill>
        </p:spPr>
        <p:txBody>
          <a:bodyPr>
            <a:normAutofit fontScale="92500"/>
          </a:bodyPr>
          <a:lstStyle/>
          <a:p>
            <a:pPr algn="r"/>
            <a:r>
              <a:rPr lang="ar-SA" altLang="en-US" dirty="0">
                <a:solidFill>
                  <a:schemeClr val="tx1"/>
                </a:solidFill>
                <a:latin typeface="Arial" charset="0"/>
                <a:cs typeface="Arial" charset="0"/>
              </a:rPr>
              <a:t>هناك الكثير من الأسماك واللافقاريات في ممراتنا المائية يستمتع صيادو الأسماك، الذين ينشدون الاستجمام، بصيدها أو جمعها.</a:t>
            </a:r>
            <a:endParaRPr lang="en-AU" altLang="en-US" dirty="0">
              <a:solidFill>
                <a:schemeClr val="tx1"/>
              </a:solidFill>
              <a:latin typeface="Arial" charset="0"/>
              <a:cs typeface="Arial" charset="0"/>
            </a:endParaRPr>
          </a:p>
          <a:p>
            <a:endParaRPr lang="en-AU" dirty="0"/>
          </a:p>
        </p:txBody>
      </p:sp>
      <p:pic>
        <p:nvPicPr>
          <p:cNvPr id="12" name="Picture Placeholder 11" descr="There are 7 images of various fish and inverterbrates and they include: eastern king prawn, sea urchin, abalone, turban snail, yellowfin bream, australian bass and dusky flathead. "/>
          <p:cNvPicPr>
            <a:picLocks noGrp="1" noChangeAspect="1"/>
          </p:cNvPicPr>
          <p:nvPr>
            <p:ph type="pic" sz="quarter" idx="10"/>
          </p:nvPr>
        </p:nvPicPr>
        <p:blipFill>
          <a:blip r:embed="rId2" cstate="print"/>
          <a:srcRect t="21843" b="18084"/>
          <a:stretch>
            <a:fillRect/>
          </a:stretch>
        </p:blipFill>
        <p:spPr>
          <a:xfrm>
            <a:off x="611560" y="908720"/>
            <a:ext cx="7350905" cy="3311872"/>
          </a:xfr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his image shows a drawing with text on it of the rockfishing safety education poster.  There is a drawing of an Asian man dressed with a lifejacket, sensible shoes and wearing light clothing.  The text states the following messages: Always wear a life jacket, carry a rope and float with you, wear light clothing and wear shoes with non-slip soles. "/>
          <p:cNvPicPr>
            <a:picLocks noGrp="1" noChangeAspect="1" noChangeArrowheads="1"/>
          </p:cNvPicPr>
          <p:nvPr>
            <p:ph type="pic" sz="quarter" idx="4294967295"/>
          </p:nvPr>
        </p:nvPicPr>
        <p:blipFill>
          <a:blip r:embed="rId2" cstate="print">
            <a:extLst>
              <a:ext uri="{28A0092B-C50C-407E-A947-70E740481C1C}">
                <a14:useLocalDpi xmlns:a14="http://schemas.microsoft.com/office/drawing/2010/main" val="0"/>
              </a:ext>
            </a:extLst>
          </a:blip>
          <a:srcRect t="25954" b="25954"/>
          <a:stretch>
            <a:fillRect/>
          </a:stretch>
        </p:blipFill>
        <p:spPr bwMode="auto">
          <a:xfrm>
            <a:off x="468313" y="404664"/>
            <a:ext cx="8424862" cy="568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586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ar-SA" altLang="en-US" sz="3600" dirty="0" smtClean="0">
                <a:solidFill>
                  <a:schemeClr val="tx1"/>
                </a:solidFill>
                <a:latin typeface="Arial" charset="0"/>
                <a:cs typeface="Arial" charset="0"/>
              </a:rPr>
              <a:t>شبكة </a:t>
            </a:r>
            <a:r>
              <a:rPr lang="ar-SA" altLang="en-US" sz="3600" dirty="0">
                <a:solidFill>
                  <a:schemeClr val="tx1"/>
                </a:solidFill>
                <a:latin typeface="Arial" charset="0"/>
                <a:cs typeface="Arial" charset="0"/>
              </a:rPr>
              <a:t>غذائية بسيطة لسمك الصبيطي </a:t>
            </a:r>
            <a:r>
              <a:rPr lang="ar-SA" altLang="en-US" sz="3600" dirty="0" smtClean="0">
                <a:solidFill>
                  <a:schemeClr val="tx1"/>
                </a:solidFill>
                <a:latin typeface="Arial" charset="0"/>
                <a:cs typeface="Arial" charset="0"/>
              </a:rPr>
              <a:t>الأصفر</a:t>
            </a:r>
            <a:r>
              <a:rPr lang="en-AU" altLang="en-US" dirty="0" smtClean="0">
                <a:solidFill>
                  <a:schemeClr val="tx1"/>
                </a:solidFill>
                <a:latin typeface="Arial" charset="0"/>
                <a:cs typeface="Arial" charset="0"/>
              </a:rPr>
              <a:t/>
            </a:r>
            <a:br>
              <a:rPr lang="en-AU" altLang="en-US" dirty="0" smtClean="0">
                <a:solidFill>
                  <a:schemeClr val="tx1"/>
                </a:solidFill>
                <a:latin typeface="Arial" charset="0"/>
                <a:cs typeface="Arial" charset="0"/>
              </a:rPr>
            </a:br>
            <a:endParaRPr lang="en-AU" dirty="0">
              <a:solidFill>
                <a:schemeClr val="tx1"/>
              </a:solidFill>
            </a:endParaRPr>
          </a:p>
        </p:txBody>
      </p:sp>
      <p:pic>
        <p:nvPicPr>
          <p:cNvPr id="6" name="Picture Placeholder 5" descr="The image shows a simple food web for the Yellowfin bream.  This food web shows that if the plants were to be damaged and then disappear the small animals that depend on the plants would also disappear.  As this happens the larger animals that depend on the smaller animals will also disappear, for e.g. the yellowfin bream. "/>
          <p:cNvPicPr>
            <a:picLocks noGrp="1" noChangeAspect="1"/>
          </p:cNvPicPr>
          <p:nvPr>
            <p:ph type="pic" sz="quarter" idx="10"/>
          </p:nvPr>
        </p:nvPicPr>
        <p:blipFill>
          <a:blip r:embed="rId3" cstate="print"/>
          <a:srcRect t="11444" b="11444"/>
          <a:stretch>
            <a:fillRect/>
          </a:stretch>
        </p:blipFill>
        <p:spPr>
          <a:xfrm>
            <a:off x="755576" y="908720"/>
            <a:ext cx="7966218" cy="4176464"/>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AU" altLang="en-US" dirty="0" smtClean="0">
                <a:solidFill>
                  <a:srgbClr val="C00000"/>
                </a:solidFill>
                <a:latin typeface="Arial" charset="0"/>
                <a:cs typeface="Arial" charset="0"/>
              </a:rPr>
              <a:t> </a:t>
            </a:r>
            <a:r>
              <a:rPr lang="en-AU" altLang="en-US" sz="3600" dirty="0">
                <a:solidFill>
                  <a:schemeClr val="tx1"/>
                </a:solidFill>
                <a:latin typeface="Arial" charset="0"/>
                <a:cs typeface="Arial" charset="0"/>
              </a:rPr>
              <a:t>.</a:t>
            </a:r>
            <a:r>
              <a:rPr lang="ar-SA" altLang="en-US" sz="3600" dirty="0">
                <a:solidFill>
                  <a:schemeClr val="tx1"/>
                </a:solidFill>
                <a:latin typeface="Arial" charset="0"/>
                <a:cs typeface="Arial" charset="0"/>
              </a:rPr>
              <a:t>النباتات (والمواطن المائية الأخرى) هي أشبه بأساس المنزل</a:t>
            </a:r>
            <a:r>
              <a:rPr lang="en-AU" altLang="en-US" dirty="0">
                <a:solidFill>
                  <a:srgbClr val="C00000"/>
                </a:solidFill>
                <a:latin typeface="Arial" charset="0"/>
                <a:cs typeface="Arial" charset="0"/>
              </a:rPr>
              <a:t/>
            </a:r>
            <a:br>
              <a:rPr lang="en-AU" altLang="en-US" dirty="0">
                <a:solidFill>
                  <a:srgbClr val="C00000"/>
                </a:solidFill>
                <a:latin typeface="Arial" charset="0"/>
                <a:cs typeface="Arial" charset="0"/>
              </a:rPr>
            </a:br>
            <a:endParaRPr lang="en-AU" dirty="0"/>
          </a:p>
        </p:txBody>
      </p:sp>
      <p:pic>
        <p:nvPicPr>
          <p:cNvPr id="4" name="Picture Placeholder 3" descr="The image shows two photos at the top. The left hand photo shows a house. Next to this photo is an equal sign. Next to this equals sign is a photo showing seagrass up close.  Below the photo of the house is an image of a house that has collapsed. The walls have split apart.  "/>
          <p:cNvPicPr>
            <a:picLocks noGrp="1" noChangeAspect="1"/>
          </p:cNvPicPr>
          <p:nvPr>
            <p:ph type="pic" sz="quarter" idx="10"/>
          </p:nvPr>
        </p:nvPicPr>
        <p:blipFill>
          <a:blip r:embed="rId3" cstate="print"/>
          <a:srcRect l="8824" t="20593" b="11444"/>
          <a:stretch>
            <a:fillRect/>
          </a:stretch>
        </p:blipFill>
        <p:spPr>
          <a:xfrm>
            <a:off x="683568" y="1658223"/>
            <a:ext cx="7416824" cy="414704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en-US" altLang="en-US" b="1" dirty="0" smtClean="0">
                <a:solidFill>
                  <a:schemeClr val="tx1"/>
                </a:solidFill>
                <a:latin typeface="Arial" charset="0"/>
              </a:rPr>
              <a:t/>
            </a:r>
            <a:br>
              <a:rPr lang="en-US" altLang="en-US" b="1" dirty="0" smtClean="0">
                <a:solidFill>
                  <a:schemeClr val="tx1"/>
                </a:solidFill>
                <a:latin typeface="Arial" charset="0"/>
              </a:rPr>
            </a:br>
            <a:r>
              <a:rPr lang="ar-LB" altLang="en-US" sz="4400" b="1" dirty="0">
                <a:solidFill>
                  <a:schemeClr val="tx1"/>
                </a:solidFill>
                <a:latin typeface="Arial" charset="0"/>
                <a:cs typeface="Arial" charset="0"/>
              </a:rPr>
              <a:t>الموطن</a:t>
            </a:r>
            <a:r>
              <a:rPr lang="ar-SA" altLang="en-US" sz="4400" b="1" dirty="0">
                <a:solidFill>
                  <a:schemeClr val="tx1"/>
                </a:solidFill>
                <a:latin typeface="Arial" charset="0"/>
                <a:cs typeface="Arial" charset="0"/>
              </a:rPr>
              <a:t> المائي</a:t>
            </a:r>
            <a:r>
              <a:rPr lang="en-US" altLang="en-US" sz="4400" b="1" dirty="0">
                <a:solidFill>
                  <a:schemeClr val="tx1"/>
                </a:solidFill>
                <a:latin typeface="Arial" charset="0"/>
                <a:cs typeface="Arial" charset="0"/>
              </a:rPr>
              <a:t/>
            </a:r>
            <a:br>
              <a:rPr lang="en-US" altLang="en-US" sz="4400" b="1" dirty="0">
                <a:solidFill>
                  <a:schemeClr val="tx1"/>
                </a:solidFill>
                <a:latin typeface="Arial" charset="0"/>
                <a:cs typeface="Arial" charset="0"/>
              </a:rPr>
            </a:br>
            <a:endParaRPr lang="en-AU" sz="4400" b="1" dirty="0">
              <a:solidFill>
                <a:schemeClr val="tx1"/>
              </a:solidFill>
            </a:endParaRPr>
          </a:p>
        </p:txBody>
      </p:sp>
      <p:sp>
        <p:nvSpPr>
          <p:cNvPr id="5" name="Content Placeholder 4"/>
          <p:cNvSpPr>
            <a:spLocks noGrp="1"/>
          </p:cNvSpPr>
          <p:nvPr>
            <p:ph idx="4294967295"/>
          </p:nvPr>
        </p:nvSpPr>
        <p:spPr>
          <a:xfrm>
            <a:off x="457200" y="1600200"/>
            <a:ext cx="8229600" cy="4525963"/>
          </a:xfrm>
          <a:solidFill>
            <a:schemeClr val="bg1"/>
          </a:solidFill>
        </p:spPr>
        <p:txBody>
          <a:bodyPr/>
          <a:lstStyle/>
          <a:p>
            <a:pPr marL="0" indent="0">
              <a:buNone/>
            </a:pPr>
            <a:endParaRPr lang="en-US" altLang="en-US" dirty="0" smtClean="0"/>
          </a:p>
          <a:p>
            <a:pPr marL="0" indent="0" algn="r">
              <a:buNone/>
            </a:pPr>
            <a:r>
              <a:rPr lang="ar-SA" altLang="en-US" dirty="0">
                <a:latin typeface="Arial" charset="0"/>
              </a:rPr>
              <a:t>لقد نجم عن تدمير </a:t>
            </a:r>
            <a:r>
              <a:rPr lang="ar-LB" altLang="en-US" dirty="0">
                <a:latin typeface="Arial" charset="0"/>
                <a:cs typeface="Arial" charset="0"/>
              </a:rPr>
              <a:t>الموطن</a:t>
            </a:r>
            <a:r>
              <a:rPr lang="ar-SA" altLang="en-US" dirty="0">
                <a:latin typeface="Arial" charset="0"/>
              </a:rPr>
              <a:t> أكبر خسارة للتنوّع الحيوي الطبيعي</a:t>
            </a:r>
          </a:p>
          <a:p>
            <a:endParaRPr lang="en-A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r"/>
            <a:r>
              <a:rPr lang="ar-LB" dirty="0">
                <a:solidFill>
                  <a:schemeClr val="tx1"/>
                </a:solidFill>
                <a:cs typeface="Arial" charset="0"/>
              </a:rPr>
              <a:t>مواطن</a:t>
            </a:r>
            <a:r>
              <a:rPr lang="ar-SA" dirty="0">
                <a:solidFill>
                  <a:schemeClr val="tx1"/>
                </a:solidFill>
              </a:rPr>
              <a:t> مائية هامة</a:t>
            </a:r>
            <a:r>
              <a:rPr lang="en-US" b="1" dirty="0" smtClean="0">
                <a:solidFill>
                  <a:schemeClr val="tx1"/>
                </a:solidFill>
              </a:rPr>
              <a:t/>
            </a:r>
            <a:br>
              <a:rPr lang="en-US" b="1" dirty="0" smtClean="0">
                <a:solidFill>
                  <a:schemeClr val="tx1"/>
                </a:solidFill>
              </a:rPr>
            </a:br>
            <a:r>
              <a:rPr lang="ar-AE" altLang="en-US" dirty="0">
                <a:solidFill>
                  <a:schemeClr val="tx1"/>
                </a:solidFill>
                <a:latin typeface="Arial" charset="0"/>
                <a:cs typeface="Arial" charset="0"/>
              </a:rPr>
              <a:t>نباتات </a:t>
            </a:r>
            <a:r>
              <a:rPr lang="ar-AE" altLang="en-US" dirty="0" smtClean="0">
                <a:solidFill>
                  <a:schemeClr val="tx1"/>
                </a:solidFill>
                <a:latin typeface="Arial" charset="0"/>
                <a:cs typeface="Arial" charset="0"/>
              </a:rPr>
              <a:t>شاطئية</a:t>
            </a:r>
            <a:endParaRPr lang="en-AU" b="1" dirty="0">
              <a:solidFill>
                <a:schemeClr val="tx1"/>
              </a:solidFill>
            </a:endParaRPr>
          </a:p>
        </p:txBody>
      </p:sp>
      <p:sp>
        <p:nvSpPr>
          <p:cNvPr id="8" name="Text Placeholder 7"/>
          <p:cNvSpPr>
            <a:spLocks noGrp="1"/>
          </p:cNvSpPr>
          <p:nvPr>
            <p:ph type="body" sz="quarter" idx="11"/>
          </p:nvPr>
        </p:nvSpPr>
        <p:spPr>
          <a:xfrm>
            <a:off x="683568" y="4869160"/>
            <a:ext cx="7560840" cy="1368152"/>
          </a:xfrm>
          <a:solidFill>
            <a:schemeClr val="bg1"/>
          </a:solidFill>
        </p:spPr>
        <p:txBody>
          <a:bodyPr>
            <a:normAutofit/>
          </a:bodyPr>
          <a:lstStyle/>
          <a:p>
            <a:endParaRPr lang="en-AU" dirty="0"/>
          </a:p>
        </p:txBody>
      </p:sp>
      <p:pic>
        <p:nvPicPr>
          <p:cNvPr id="11" name="Picture Placeholder 10" descr="Two photos showing Orphan School Creek in Fairfield, Sydney. The photo to the left shows the creek where it is narrow. The photo to the right shows the creek where it becomes wider, with taller vegetation along the banks of this waterway. "/>
          <p:cNvPicPr>
            <a:picLocks noGrp="1" noChangeAspect="1"/>
          </p:cNvPicPr>
          <p:nvPr>
            <p:ph type="pic" sz="quarter" idx="10"/>
          </p:nvPr>
        </p:nvPicPr>
        <p:blipFill>
          <a:blip r:embed="rId2" cstate="print"/>
          <a:srcRect t="23473" b="23473"/>
          <a:stretch>
            <a:fillRect/>
          </a:stretch>
        </p:blipFill>
        <p:spPr>
          <a:xfrm>
            <a:off x="755576" y="1556792"/>
            <a:ext cx="7778620" cy="3096344"/>
          </a:xfrm>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98" y="4725144"/>
            <a:ext cx="4967807" cy="16424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01" y="332656"/>
            <a:ext cx="8229600" cy="825054"/>
          </a:xfrm>
        </p:spPr>
        <p:txBody>
          <a:bodyPr>
            <a:normAutofit fontScale="90000"/>
          </a:bodyPr>
          <a:lstStyle/>
          <a:p>
            <a:pPr algn="r"/>
            <a:r>
              <a:rPr lang="en-US" kern="0" dirty="0" smtClean="0">
                <a:solidFill>
                  <a:srgbClr val="C00000"/>
                </a:solidFill>
              </a:rPr>
              <a:t/>
            </a:r>
            <a:br>
              <a:rPr lang="en-US" kern="0" dirty="0" smtClean="0">
                <a:solidFill>
                  <a:srgbClr val="C00000"/>
                </a:solidFill>
              </a:rPr>
            </a:br>
            <a:r>
              <a:rPr lang="ar-LB" altLang="en-US" sz="4400" dirty="0" smtClean="0">
                <a:solidFill>
                  <a:schemeClr val="tx1"/>
                </a:solidFill>
                <a:cs typeface="Arial" charset="0"/>
              </a:rPr>
              <a:t>مواطن</a:t>
            </a:r>
            <a:r>
              <a:rPr lang="ar-SA" altLang="en-US" sz="4400" dirty="0" smtClean="0">
                <a:solidFill>
                  <a:schemeClr val="tx1"/>
                </a:solidFill>
                <a:cs typeface="Helvetica" pitchFamily="34" charset="0"/>
              </a:rPr>
              <a:t> مائية هامة</a:t>
            </a:r>
            <a:r>
              <a:rPr lang="en-AU" altLang="en-US" dirty="0" smtClean="0">
                <a:solidFill>
                  <a:srgbClr val="C00000"/>
                </a:solidFill>
                <a:cs typeface="Helvetica" pitchFamily="34" charset="0"/>
              </a:rPr>
              <a:t/>
            </a:r>
            <a:br>
              <a:rPr lang="en-AU" altLang="en-US" dirty="0" smtClean="0">
                <a:solidFill>
                  <a:srgbClr val="C00000"/>
                </a:solidFill>
                <a:cs typeface="Helvetica" pitchFamily="34" charset="0"/>
              </a:rPr>
            </a:br>
            <a:r>
              <a:rPr lang="ar-SA" altLang="en-US" sz="4000" dirty="0" smtClean="0">
                <a:solidFill>
                  <a:schemeClr val="tx1"/>
                </a:solidFill>
              </a:rPr>
              <a:t>عشب </a:t>
            </a:r>
            <a:r>
              <a:rPr lang="ar-SA" altLang="en-US" sz="4000" dirty="0">
                <a:solidFill>
                  <a:schemeClr val="tx1"/>
                </a:solidFill>
              </a:rPr>
              <a:t>البحر</a:t>
            </a:r>
            <a:r>
              <a:rPr lang="en-AU" altLang="en-US" dirty="0">
                <a:solidFill>
                  <a:schemeClr val="tx1"/>
                </a:solidFill>
                <a:cs typeface="Arial" charset="0"/>
              </a:rPr>
              <a:t/>
            </a:r>
            <a:br>
              <a:rPr lang="en-AU" altLang="en-US" dirty="0">
                <a:solidFill>
                  <a:schemeClr val="tx1"/>
                </a:solidFill>
                <a:cs typeface="Arial" charset="0"/>
              </a:rPr>
            </a:br>
            <a:r>
              <a:rPr lang="en-AU" altLang="en-US" dirty="0" smtClean="0">
                <a:solidFill>
                  <a:srgbClr val="C00000"/>
                </a:solidFill>
                <a:cs typeface="Helvetica" pitchFamily="34" charset="0"/>
              </a:rPr>
              <a:t/>
            </a:r>
            <a:br>
              <a:rPr lang="en-AU" altLang="en-US" dirty="0" smtClean="0">
                <a:solidFill>
                  <a:srgbClr val="C00000"/>
                </a:solidFill>
                <a:cs typeface="Helvetica" pitchFamily="34" charset="0"/>
              </a:rPr>
            </a:br>
            <a:endParaRPr lang="en-AU" dirty="0"/>
          </a:p>
        </p:txBody>
      </p:sp>
      <p:sp>
        <p:nvSpPr>
          <p:cNvPr id="4" name="Text Placeholder 3"/>
          <p:cNvSpPr>
            <a:spLocks noGrp="1"/>
          </p:cNvSpPr>
          <p:nvPr>
            <p:ph type="body" sz="quarter" idx="11"/>
          </p:nvPr>
        </p:nvSpPr>
        <p:spPr>
          <a:xfrm>
            <a:off x="683568" y="4797152"/>
            <a:ext cx="7560840" cy="1008112"/>
          </a:xfrm>
          <a:solidFill>
            <a:schemeClr val="bg1"/>
          </a:solidFill>
        </p:spPr>
        <p:txBody>
          <a:bodyPr>
            <a:normAutofit fontScale="85000" lnSpcReduction="20000"/>
          </a:bodyPr>
          <a:lstStyle/>
          <a:p>
            <a:pPr algn="r">
              <a:spcBef>
                <a:spcPct val="0"/>
              </a:spcBef>
              <a:buFontTx/>
              <a:buNone/>
            </a:pPr>
            <a:r>
              <a:rPr lang="ar-AE" altLang="en-US" dirty="0">
                <a:solidFill>
                  <a:schemeClr val="tx1"/>
                </a:solidFill>
                <a:latin typeface="Arial" charset="0"/>
                <a:cs typeface="Arial" charset="0"/>
              </a:rPr>
              <a:t>القرام وعشب البحر ومستنقعات الملح هي جزء هام من سلسلة الغذاء</a:t>
            </a:r>
          </a:p>
          <a:p>
            <a:pPr algn="r">
              <a:spcBef>
                <a:spcPct val="0"/>
              </a:spcBef>
              <a:buFontTx/>
              <a:buNone/>
            </a:pPr>
            <a:r>
              <a:rPr lang="ar-AE" altLang="en-US" dirty="0">
                <a:solidFill>
                  <a:schemeClr val="tx1"/>
                </a:solidFill>
                <a:latin typeface="Arial" charset="0"/>
                <a:cs typeface="Arial" charset="0"/>
              </a:rPr>
              <a:t>المائية، وهي مواطن طبيعية رئيسية للأسماك واللافقريات. وهي</a:t>
            </a:r>
          </a:p>
          <a:p>
            <a:pPr algn="r">
              <a:spcBef>
                <a:spcPct val="0"/>
              </a:spcBef>
              <a:buFontTx/>
              <a:buNone/>
            </a:pPr>
            <a:r>
              <a:rPr lang="ar-AE" altLang="en-US" dirty="0">
                <a:solidFill>
                  <a:schemeClr val="tx1"/>
                </a:solidFill>
                <a:latin typeface="Arial" charset="0"/>
                <a:cs typeface="Arial" charset="0"/>
              </a:rPr>
              <a:t>تثبّت الرواسب.</a:t>
            </a:r>
            <a:endParaRPr lang="en-AU" altLang="en-US" dirty="0">
              <a:solidFill>
                <a:schemeClr val="tx1"/>
              </a:solidFill>
              <a:latin typeface="Arial" charset="0"/>
              <a:cs typeface="Arial" charset="0"/>
            </a:endParaRPr>
          </a:p>
          <a:p>
            <a:endParaRPr lang="en-AU" dirty="0" smtClean="0"/>
          </a:p>
          <a:p>
            <a:endParaRPr lang="en-AU" dirty="0"/>
          </a:p>
        </p:txBody>
      </p:sp>
      <p:grpSp>
        <p:nvGrpSpPr>
          <p:cNvPr id="5" name="Group 3" descr="The photo shows a yellowfin bream swimming in seagrass. The type of seagrass is called Posidonia australis. "/>
          <p:cNvGrpSpPr>
            <a:grpSpLocks noGrp="1"/>
          </p:cNvGrpSpPr>
          <p:nvPr/>
        </p:nvGrpSpPr>
        <p:grpSpPr bwMode="auto">
          <a:xfrm>
            <a:off x="1763688" y="1628800"/>
            <a:ext cx="3940651" cy="2951162"/>
            <a:chOff x="1597260" y="1281231"/>
            <a:chExt cx="3181940" cy="4478918"/>
          </a:xfrm>
        </p:grpSpPr>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260" y="1281231"/>
              <a:ext cx="3139815" cy="447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2876427" y="5324778"/>
              <a:ext cx="190277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spcBef>
                  <a:spcPct val="0"/>
                </a:spcBef>
                <a:buFontTx/>
                <a:buNone/>
              </a:pPr>
              <a:r>
                <a:rPr lang="en-AU" altLang="en-US" sz="1600" i="1" dirty="0" err="1">
                  <a:solidFill>
                    <a:schemeClr val="bg1"/>
                  </a:solidFill>
                  <a:latin typeface="Arial" charset="0"/>
                  <a:cs typeface="Arial" charset="0"/>
                </a:rPr>
                <a:t>Posidonia</a:t>
              </a:r>
              <a:r>
                <a:rPr lang="en-AU" altLang="en-US" sz="1600" i="1" dirty="0">
                  <a:solidFill>
                    <a:schemeClr val="bg1"/>
                  </a:solidFill>
                  <a:latin typeface="Arial" charset="0"/>
                  <a:cs typeface="Arial" charset="0"/>
                </a:rPr>
                <a:t> </a:t>
              </a:r>
              <a:r>
                <a:rPr lang="en-AU" altLang="en-US" sz="1600" i="1" dirty="0" err="1">
                  <a:solidFill>
                    <a:schemeClr val="bg1"/>
                  </a:solidFill>
                  <a:latin typeface="Arial" charset="0"/>
                  <a:cs typeface="Arial" charset="0"/>
                </a:rPr>
                <a:t>australis</a:t>
              </a:r>
              <a:endParaRPr lang="en-AU" altLang="en-US" sz="1600" i="1" dirty="0">
                <a:solidFill>
                  <a:schemeClr val="bg1"/>
                </a:solidFill>
                <a:latin typeface="Arial" charset="0"/>
                <a:cs typeface="Arial"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dirty="0">
                <a:solidFill>
                  <a:schemeClr val="tx1"/>
                </a:solidFill>
                <a:latin typeface="Arial" charset="0"/>
                <a:cs typeface="Arial" charset="0"/>
              </a:rPr>
              <a:t>3 أنواع من عشب البحر الأسترالي المتوطّن</a:t>
            </a:r>
            <a:r>
              <a:rPr lang="en-AU" altLang="en-US" dirty="0">
                <a:solidFill>
                  <a:schemeClr val="tx1"/>
                </a:solidFill>
                <a:latin typeface="Arial" charset="0"/>
                <a:cs typeface="Arial" charset="0"/>
              </a:rPr>
              <a:t/>
            </a:r>
            <a:br>
              <a:rPr lang="en-AU" altLang="en-US" dirty="0">
                <a:solidFill>
                  <a:schemeClr val="tx1"/>
                </a:solidFill>
                <a:latin typeface="Arial" charset="0"/>
                <a:cs typeface="Arial" charset="0"/>
              </a:rPr>
            </a:br>
            <a:endParaRPr lang="en-AU" dirty="0"/>
          </a:p>
        </p:txBody>
      </p:sp>
      <p:pic>
        <p:nvPicPr>
          <p:cNvPr id="7" name="Picture Placeholder 6" descr="There are three photos.  The top left hand photo shows one type of seagrass called Posidonia australis. The bottom left photo shows another type of seagrass called Zostera capricornia. The bottom right photo shows the other type of seagrass called Halophilia ovalis."/>
          <p:cNvPicPr>
            <a:picLocks noGrp="1" noChangeAspect="1"/>
          </p:cNvPicPr>
          <p:nvPr>
            <p:ph type="pic" sz="quarter" idx="10"/>
          </p:nvPr>
        </p:nvPicPr>
        <p:blipFill>
          <a:blip r:embed="rId2" cstate="print"/>
          <a:srcRect t="12171" b="12171"/>
          <a:stretch>
            <a:fillRect/>
          </a:stretch>
        </p:blipFill>
        <p:spPr>
          <a:xfrm>
            <a:off x="539552" y="908720"/>
            <a:ext cx="7993063" cy="460851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825054"/>
          </a:xfrm>
        </p:spPr>
        <p:txBody>
          <a:bodyPr>
            <a:normAutofit fontScale="90000"/>
          </a:bodyPr>
          <a:lstStyle/>
          <a:p>
            <a:pPr algn="r"/>
            <a:r>
              <a:rPr lang="en-AU" altLang="zh-CN" b="1" kern="0" dirty="0" smtClean="0">
                <a:solidFill>
                  <a:schemeClr val="tx1"/>
                </a:solidFill>
                <a:ea typeface="宋体" pitchFamily="2" charset="-122"/>
              </a:rPr>
              <a:t/>
            </a:r>
            <a:br>
              <a:rPr lang="en-AU" altLang="zh-CN" b="1" kern="0" dirty="0" smtClean="0">
                <a:solidFill>
                  <a:schemeClr val="tx1"/>
                </a:solidFill>
                <a:ea typeface="宋体" pitchFamily="2" charset="-122"/>
              </a:rPr>
            </a:br>
            <a:r>
              <a:rPr lang="ar-LB" altLang="en-US" sz="4400" dirty="0">
                <a:solidFill>
                  <a:schemeClr val="tx1"/>
                </a:solidFill>
                <a:cs typeface="Arial" charset="0"/>
              </a:rPr>
              <a:t>مواطن</a:t>
            </a:r>
            <a:r>
              <a:rPr lang="ar-SA" altLang="en-US" sz="4400" dirty="0">
                <a:solidFill>
                  <a:schemeClr val="tx1"/>
                </a:solidFill>
                <a:cs typeface="Arial" charset="0"/>
              </a:rPr>
              <a:t> مائية </a:t>
            </a:r>
            <a:r>
              <a:rPr lang="ar-SA" altLang="en-US" sz="4400" dirty="0" smtClean="0">
                <a:solidFill>
                  <a:schemeClr val="tx1"/>
                </a:solidFill>
                <a:cs typeface="Arial" charset="0"/>
              </a:rPr>
              <a:t>هامة</a:t>
            </a:r>
            <a:r>
              <a:rPr lang="en-AU" altLang="zh-CN" sz="4400" b="1" kern="0" dirty="0" smtClean="0">
                <a:solidFill>
                  <a:schemeClr val="tx1"/>
                </a:solidFill>
                <a:ea typeface="宋体" pitchFamily="2" charset="-122"/>
              </a:rPr>
              <a:t/>
            </a:r>
            <a:br>
              <a:rPr lang="en-AU" altLang="zh-CN" sz="4400" b="1" kern="0" dirty="0" smtClean="0">
                <a:solidFill>
                  <a:schemeClr val="tx1"/>
                </a:solidFill>
                <a:ea typeface="宋体" pitchFamily="2" charset="-122"/>
              </a:rPr>
            </a:br>
            <a:r>
              <a:rPr lang="ar-SA" altLang="en-US" sz="4000" dirty="0" smtClean="0">
                <a:solidFill>
                  <a:schemeClr val="tx1"/>
                </a:solidFill>
              </a:rPr>
              <a:t>مستنقعات </a:t>
            </a:r>
            <a:r>
              <a:rPr lang="ar-SA" altLang="en-US" sz="4000" dirty="0">
                <a:solidFill>
                  <a:schemeClr val="tx1"/>
                </a:solidFill>
              </a:rPr>
              <a:t>الملح</a:t>
            </a:r>
            <a:r>
              <a:rPr lang="en-AU" altLang="en-US" dirty="0">
                <a:solidFill>
                  <a:schemeClr val="tx1"/>
                </a:solidFill>
                <a:latin typeface="Arial" charset="0"/>
                <a:cs typeface="Arial" charset="0"/>
              </a:rPr>
              <a:t/>
            </a:r>
            <a:br>
              <a:rPr lang="en-AU" altLang="en-US" dirty="0">
                <a:solidFill>
                  <a:schemeClr val="tx1"/>
                </a:solidFill>
                <a:latin typeface="Arial" charset="0"/>
                <a:cs typeface="Arial" charset="0"/>
              </a:rPr>
            </a:br>
            <a:r>
              <a:rPr lang="en-US" b="1" kern="0" dirty="0" smtClean="0">
                <a:solidFill>
                  <a:schemeClr val="tx1"/>
                </a:solidFill>
              </a:rPr>
              <a:t/>
            </a:r>
            <a:br>
              <a:rPr lang="en-US" b="1" kern="0" dirty="0" smtClean="0">
                <a:solidFill>
                  <a:schemeClr val="tx1"/>
                </a:solidFill>
              </a:rPr>
            </a:br>
            <a:endParaRPr lang="en-AU" b="1" dirty="0">
              <a:solidFill>
                <a:schemeClr val="tx1"/>
              </a:solidFill>
            </a:endParaRPr>
          </a:p>
        </p:txBody>
      </p:sp>
      <p:pic>
        <p:nvPicPr>
          <p:cNvPr id="7" name="Picture Placeholder 6" descr="The photo shows a wide shot of a saltmarsh community.  Saltmarsh is composed a number of small groundcover plants, with shallow water in the foreground and tall trees in the background.  One of the dominant plants is sarcocornia, which changes to a reddish colour in certain times of the year. "/>
          <p:cNvPicPr>
            <a:picLocks noGrp="1" noChangeAspect="1"/>
          </p:cNvPicPr>
          <p:nvPr>
            <p:ph type="pic" sz="quarter" idx="10"/>
          </p:nvPr>
        </p:nvPicPr>
        <p:blipFill>
          <a:blip r:embed="rId3" cstate="print"/>
          <a:srcRect t="23473" b="23473"/>
          <a:stretch>
            <a:fillRect/>
          </a:stretch>
        </p:blipFill>
        <p:spPr>
          <a:xfrm>
            <a:off x="0" y="1484784"/>
            <a:ext cx="8502212" cy="3744416"/>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825054"/>
          </a:xfrm>
        </p:spPr>
        <p:txBody>
          <a:bodyPr>
            <a:normAutofit fontScale="90000"/>
          </a:bodyPr>
          <a:lstStyle/>
          <a:p>
            <a:pPr algn="r"/>
            <a:r>
              <a:rPr lang="ar-LB" altLang="en-US" sz="4400" dirty="0">
                <a:solidFill>
                  <a:schemeClr val="tx1"/>
                </a:solidFill>
                <a:cs typeface="Arial" charset="0"/>
              </a:rPr>
              <a:t>مواطن</a:t>
            </a:r>
            <a:r>
              <a:rPr lang="ar-SA" altLang="en-US" sz="4400" dirty="0">
                <a:solidFill>
                  <a:schemeClr val="tx1"/>
                </a:solidFill>
                <a:cs typeface="Helvetica" pitchFamily="34" charset="0"/>
              </a:rPr>
              <a:t> مائية هامة</a:t>
            </a:r>
            <a:r>
              <a:rPr lang="en-AU" altLang="zh-CN" kern="0" dirty="0" smtClean="0">
                <a:solidFill>
                  <a:schemeClr val="tx1"/>
                </a:solidFill>
                <a:ea typeface="宋体" pitchFamily="2" charset="-122"/>
              </a:rPr>
              <a:t/>
            </a:r>
            <a:br>
              <a:rPr lang="en-AU" altLang="zh-CN" kern="0" dirty="0" smtClean="0">
                <a:solidFill>
                  <a:schemeClr val="tx1"/>
                </a:solidFill>
                <a:ea typeface="宋体" pitchFamily="2" charset="-122"/>
              </a:rPr>
            </a:br>
            <a:r>
              <a:rPr lang="en-AU" altLang="zh-CN" kern="0" dirty="0" smtClean="0">
                <a:solidFill>
                  <a:schemeClr val="tx1"/>
                </a:solidFill>
                <a:ea typeface="宋体" pitchFamily="2" charset="-122"/>
              </a:rPr>
              <a:t>- </a:t>
            </a:r>
            <a:r>
              <a:rPr lang="ar-SA" altLang="en-US" sz="4000" b="1" dirty="0" smtClean="0">
                <a:solidFill>
                  <a:schemeClr val="tx1"/>
                </a:solidFill>
              </a:rPr>
              <a:t>القرام</a:t>
            </a:r>
            <a:r>
              <a:rPr lang="en-AU" altLang="en-US" b="1" dirty="0">
                <a:solidFill>
                  <a:schemeClr val="tx1"/>
                </a:solidFill>
                <a:latin typeface="Arial" charset="0"/>
                <a:cs typeface="Arial" charset="0"/>
              </a:rPr>
              <a:t/>
            </a:r>
            <a:br>
              <a:rPr lang="en-AU" altLang="en-US" b="1" dirty="0">
                <a:solidFill>
                  <a:schemeClr val="tx1"/>
                </a:solidFill>
                <a:latin typeface="Arial" charset="0"/>
                <a:cs typeface="Arial" charset="0"/>
              </a:rPr>
            </a:br>
            <a:endParaRPr lang="en-AU" dirty="0">
              <a:solidFill>
                <a:schemeClr val="tx1"/>
              </a:solidFill>
            </a:endParaRPr>
          </a:p>
        </p:txBody>
      </p:sp>
      <p:pic>
        <p:nvPicPr>
          <p:cNvPr id="5" name="Picture Placeholder 4" descr="This photo shows a mangrove community where there is a mangrove tree in the foreground surrounded by shallow water. Pneumataphores, which are the mangroves roots are visible in front of this tree.  There are many more mangrove trees in the background surrounded by water. "/>
          <p:cNvPicPr>
            <a:picLocks noGrp="1" noChangeAspect="1"/>
          </p:cNvPicPr>
          <p:nvPr>
            <p:ph type="pic" sz="quarter" idx="10"/>
          </p:nvPr>
        </p:nvPicPr>
        <p:blipFill>
          <a:blip r:embed="rId3" cstate="print"/>
          <a:srcRect l="7622" t="23473" b="23473"/>
          <a:stretch>
            <a:fillRect/>
          </a:stretch>
        </p:blipFill>
        <p:spPr>
          <a:xfrm>
            <a:off x="1043608" y="1844824"/>
            <a:ext cx="7854141" cy="338437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ar-LB" altLang="en-US" sz="4000" dirty="0">
                <a:solidFill>
                  <a:schemeClr val="tx1"/>
                </a:solidFill>
                <a:cs typeface="Arial" charset="0"/>
              </a:rPr>
              <a:t>مواطن</a:t>
            </a:r>
            <a:r>
              <a:rPr lang="ar-SA" altLang="en-US" sz="4000" dirty="0">
                <a:solidFill>
                  <a:schemeClr val="tx1"/>
                </a:solidFill>
                <a:cs typeface="Helvetica" pitchFamily="34" charset="0"/>
              </a:rPr>
              <a:t> مائية هامة</a:t>
            </a:r>
            <a:endParaRPr lang="en-AU" sz="4000" b="1" dirty="0">
              <a:solidFill>
                <a:schemeClr val="tx1"/>
              </a:solidFill>
            </a:endParaRPr>
          </a:p>
        </p:txBody>
      </p:sp>
      <p:pic>
        <p:nvPicPr>
          <p:cNvPr id="3" name="Picture Placeholder 2" descr="In this image, there are three photos.  The top left hand photo shows a perspective shot of a wharf on water with pylons.  There is a white arrow pointing from this photo to the right hand photo which shows wharf pylons that have been colonised by reefs and there are fish swimming around these pylons where habitat has been created.  The bottom left hand photo shows the underwater habitat of shallow boulders with algae.  There are a few fish swimming above the rocks and greenish algae.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054" b="15054"/>
          <a:stretch>
            <a:fillRect/>
          </a:stretch>
        </p:blipFill>
        <p:spPr/>
      </p:pic>
      <p:sp>
        <p:nvSpPr>
          <p:cNvPr id="6" name="Rectangle 1"/>
          <p:cNvSpPr>
            <a:spLocks noChangeArrowheads="1"/>
          </p:cNvSpPr>
          <p:nvPr/>
        </p:nvSpPr>
        <p:spPr bwMode="auto">
          <a:xfrm>
            <a:off x="4644008" y="1844824"/>
            <a:ext cx="318228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ar-SA" altLang="en-US" sz="2000" dirty="0">
                <a:solidFill>
                  <a:schemeClr val="tx1"/>
                </a:solidFill>
                <a:latin typeface="Arial" charset="0"/>
                <a:cs typeface="Arial" charset="0"/>
              </a:rPr>
              <a:t>مواطن على أعمدة أحد أرصفة الرسو</a:t>
            </a:r>
            <a:endParaRPr lang="en-AU" altLang="en-US" sz="2000" dirty="0">
              <a:solidFill>
                <a:schemeClr val="tx1"/>
              </a:solidFill>
              <a:latin typeface="Arial" charset="0"/>
              <a:cs typeface="Arial" charset="0"/>
            </a:endParaRPr>
          </a:p>
        </p:txBody>
      </p:sp>
      <p:sp>
        <p:nvSpPr>
          <p:cNvPr id="7" name="Rectangle 2"/>
          <p:cNvSpPr>
            <a:spLocks noChangeArrowheads="1"/>
          </p:cNvSpPr>
          <p:nvPr/>
        </p:nvSpPr>
        <p:spPr bwMode="auto">
          <a:xfrm>
            <a:off x="4814727" y="4869160"/>
            <a:ext cx="2840842" cy="400110"/>
          </a:xfrm>
          <a:prstGeom prst="rect">
            <a:avLst/>
          </a:prstGeom>
          <a:solidFill>
            <a:schemeClr val="bg1"/>
          </a:solidFill>
          <a:ln>
            <a:noFill/>
          </a:ln>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ar-SA" altLang="en-US" sz="2000" dirty="0">
                <a:solidFill>
                  <a:schemeClr val="tx1"/>
                </a:solidFill>
                <a:latin typeface="Arial" charset="0"/>
                <a:cs typeface="Arial" charset="0"/>
              </a:rPr>
              <a:t>صخور سطحية مكسوة بالطحالب</a:t>
            </a:r>
            <a:endParaRPr lang="en-AU" altLang="en-US" sz="2000" dirty="0">
              <a:solidFill>
                <a:schemeClr val="tx1"/>
              </a:solidFill>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solidFill>
            <a:schemeClr val="bg1"/>
          </a:solidFill>
        </p:spPr>
        <p:txBody>
          <a:bodyPr>
            <a:normAutofit fontScale="92500" lnSpcReduction="10000"/>
          </a:bodyPr>
          <a:lstStyle/>
          <a:p>
            <a:r>
              <a:rPr lang="en-AU" altLang="en-US" dirty="0" smtClean="0">
                <a:latin typeface="Arial" pitchFamily="34" charset="0"/>
                <a:cs typeface="Arial" pitchFamily="34" charset="0"/>
              </a:rPr>
              <a:t>This project has been assisted by the New South Wales Government through its Environmental Trust.</a:t>
            </a:r>
          </a:p>
          <a:p>
            <a:endParaRPr lang="en-AU" dirty="0"/>
          </a:p>
        </p:txBody>
      </p:sp>
      <p:grpSp>
        <p:nvGrpSpPr>
          <p:cNvPr id="7" name="Picture Placeholder 6" descr="Logo of the NSW Environmental Trust"/>
          <p:cNvGrpSpPr>
            <a:grpSpLocks noGrp="1"/>
          </p:cNvGrpSpPr>
          <p:nvPr/>
        </p:nvGrpSpPr>
        <p:grpSpPr>
          <a:xfrm>
            <a:off x="1187450" y="1844675"/>
            <a:ext cx="5113338" cy="2447925"/>
            <a:chOff x="1835696" y="2348880"/>
            <a:chExt cx="5328592" cy="1440160"/>
          </a:xfrm>
        </p:grpSpPr>
        <p:sp>
          <p:nvSpPr>
            <p:cNvPr id="8" name="TextBox 7"/>
            <p:cNvSpPr txBox="1"/>
            <p:nvPr/>
          </p:nvSpPr>
          <p:spPr>
            <a:xfrm>
              <a:off x="1835696" y="2348880"/>
              <a:ext cx="5328592" cy="1440160"/>
            </a:xfrm>
            <a:prstGeom prst="rect">
              <a:avLst/>
            </a:prstGeom>
            <a:solidFill>
              <a:schemeClr val="bg1"/>
            </a:solidFill>
          </p:spPr>
          <p:txBody>
            <a:bodyPr wrap="square" rtlCol="0">
              <a:spAutoFit/>
            </a:bodyPr>
            <a:lstStyle/>
            <a:p>
              <a:endParaRPr lang="en-AU" dirty="0"/>
            </a:p>
          </p:txBody>
        </p:sp>
        <p:pic>
          <p:nvPicPr>
            <p:cNvPr id="9" name="Picture 4" descr="OEH_ETlogoW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406" y="2411768"/>
              <a:ext cx="4608512" cy="9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ar-LB" altLang="en-US" sz="4400" dirty="0">
                <a:solidFill>
                  <a:schemeClr val="tx1"/>
                </a:solidFill>
                <a:cs typeface="Arial" charset="0"/>
              </a:rPr>
              <a:t>مواطن</a:t>
            </a:r>
            <a:r>
              <a:rPr lang="ar-SA" altLang="en-US" sz="4400" dirty="0">
                <a:solidFill>
                  <a:schemeClr val="tx1"/>
                </a:solidFill>
                <a:cs typeface="Arial" charset="0"/>
              </a:rPr>
              <a:t> مائية هامة</a:t>
            </a:r>
            <a:r>
              <a:rPr lang="en-AU" altLang="en-US" dirty="0">
                <a:solidFill>
                  <a:srgbClr val="C00000"/>
                </a:solidFill>
                <a:cs typeface="Arial" charset="0"/>
              </a:rPr>
              <a:t/>
            </a:r>
            <a:br>
              <a:rPr lang="en-AU" altLang="en-US" dirty="0">
                <a:solidFill>
                  <a:srgbClr val="C00000"/>
                </a:solidFill>
                <a:cs typeface="Arial" charset="0"/>
              </a:rPr>
            </a:br>
            <a:endParaRPr lang="en-AU" b="1" dirty="0">
              <a:solidFill>
                <a:schemeClr val="tx1"/>
              </a:solidFill>
            </a:endParaRPr>
          </a:p>
        </p:txBody>
      </p:sp>
      <p:pic>
        <p:nvPicPr>
          <p:cNvPr id="9" name="Picture Placeholder 8" descr="This image shows 3 photos of marine habitats.  The top photo shows thick stands of a kelp forest which is yellow in colour.  The bottom left photo shows macroalgae, a brown coloured seaweed. The bottom right photo shows sponge beds that are made of many colours, one which is bright orange. "/>
          <p:cNvPicPr>
            <a:picLocks noGrp="1" noChangeAspect="1"/>
          </p:cNvPicPr>
          <p:nvPr>
            <p:ph type="pic" sz="quarter" idx="10"/>
          </p:nvPr>
        </p:nvPicPr>
        <p:blipFill rotWithShape="1">
          <a:blip r:embed="rId3" cstate="print"/>
          <a:srcRect t="9891" r="2078" b="9891"/>
          <a:stretch/>
        </p:blipFill>
        <p:spPr>
          <a:xfrm>
            <a:off x="683568" y="836712"/>
            <a:ext cx="7051107" cy="4332280"/>
          </a:xfrm>
        </p:spPr>
      </p:pic>
      <p:sp>
        <p:nvSpPr>
          <p:cNvPr id="5" name="Rectangle 2"/>
          <p:cNvSpPr>
            <a:spLocks noChangeArrowheads="1"/>
          </p:cNvSpPr>
          <p:nvPr/>
        </p:nvSpPr>
        <p:spPr bwMode="auto">
          <a:xfrm>
            <a:off x="4932040" y="2420888"/>
            <a:ext cx="102463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ar-SA" altLang="en-US" sz="1800" dirty="0">
                <a:solidFill>
                  <a:schemeClr val="tx1"/>
                </a:solidFill>
                <a:latin typeface="Arial" charset="0"/>
                <a:cs typeface="Arial" charset="0"/>
              </a:rPr>
              <a:t>غابات الشبّا</a:t>
            </a:r>
            <a:endParaRPr lang="en-AU" altLang="en-US" sz="1800" dirty="0">
              <a:solidFill>
                <a:schemeClr val="tx1"/>
              </a:solidFill>
              <a:latin typeface="Arial" charset="0"/>
              <a:cs typeface="Arial" charset="0"/>
            </a:endParaRPr>
          </a:p>
        </p:txBody>
      </p:sp>
      <p:sp>
        <p:nvSpPr>
          <p:cNvPr id="6" name="Rectangle 3"/>
          <p:cNvSpPr>
            <a:spLocks noChangeArrowheads="1"/>
          </p:cNvSpPr>
          <p:nvPr/>
        </p:nvSpPr>
        <p:spPr bwMode="auto">
          <a:xfrm>
            <a:off x="3059832" y="2996952"/>
            <a:ext cx="11528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ar-SA" altLang="en-US" sz="1800" dirty="0">
                <a:solidFill>
                  <a:schemeClr val="tx1"/>
                </a:solidFill>
                <a:latin typeface="Arial" charset="0"/>
                <a:cs typeface="Arial" charset="0"/>
              </a:rPr>
              <a:t>طحالب كبيرة</a:t>
            </a:r>
            <a:endParaRPr lang="en-AU" altLang="en-US" sz="1800" dirty="0">
              <a:solidFill>
                <a:schemeClr val="tx1"/>
              </a:solidFill>
              <a:latin typeface="Arial" charset="0"/>
              <a:cs typeface="Arial" charset="0"/>
            </a:endParaRPr>
          </a:p>
        </p:txBody>
      </p:sp>
      <p:sp>
        <p:nvSpPr>
          <p:cNvPr id="7" name="Rectangle 1"/>
          <p:cNvSpPr>
            <a:spLocks noChangeArrowheads="1"/>
          </p:cNvSpPr>
          <p:nvPr/>
        </p:nvSpPr>
        <p:spPr bwMode="auto">
          <a:xfrm>
            <a:off x="6381419" y="2999600"/>
            <a:ext cx="13532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ar-SA" altLang="en-US" sz="1800" dirty="0">
                <a:solidFill>
                  <a:schemeClr val="tx1"/>
                </a:solidFill>
                <a:latin typeface="Arial" charset="0"/>
                <a:cs typeface="Arial" charset="0"/>
              </a:rPr>
              <a:t>أحواض الاسفنج</a:t>
            </a:r>
            <a:endParaRPr lang="en-AU" altLang="en-US" sz="1800" dirty="0">
              <a:solidFill>
                <a:schemeClr val="tx1"/>
              </a:solidFill>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55576" y="5373217"/>
            <a:ext cx="7704782" cy="1008112"/>
          </a:xfrm>
          <a:solidFill>
            <a:schemeClr val="bg1"/>
          </a:solidFill>
        </p:spPr>
        <p:txBody>
          <a:bodyPr>
            <a:normAutofit/>
          </a:bodyPr>
          <a:lstStyle/>
          <a:p>
            <a:pPr marL="0" indent="0" algn="r">
              <a:spcBef>
                <a:spcPct val="0"/>
              </a:spcBef>
              <a:buNone/>
            </a:pPr>
            <a:r>
              <a:rPr lang="en-AU" altLang="en-US" dirty="0" smtClean="0">
                <a:solidFill>
                  <a:schemeClr val="tx1"/>
                </a:solidFill>
                <a:latin typeface="Arial" charset="0"/>
                <a:cs typeface="Arial" charset="0"/>
              </a:rPr>
              <a:t>.</a:t>
            </a:r>
            <a:r>
              <a:rPr lang="ar-SA" altLang="en-US" dirty="0" smtClean="0"/>
              <a:t> </a:t>
            </a:r>
            <a:r>
              <a:rPr lang="ar-SA" altLang="en-US" dirty="0"/>
              <a:t>هناك 12 محميّة مائية في نيو ساوث ويلز. 10 من هذه المحميات موجودة في منطقة سيدني</a:t>
            </a:r>
            <a:endParaRPr lang="en-AU" altLang="en-US" dirty="0" smtClean="0">
              <a:solidFill>
                <a:schemeClr val="tx1"/>
              </a:solidFill>
              <a:latin typeface="Arial" charset="0"/>
              <a:cs typeface="Arial" charset="0"/>
            </a:endParaRPr>
          </a:p>
          <a:p>
            <a:pPr marL="0" indent="0">
              <a:buNone/>
            </a:pPr>
            <a:endParaRPr lang="en-AU" dirty="0"/>
          </a:p>
        </p:txBody>
      </p:sp>
      <p:pic>
        <p:nvPicPr>
          <p:cNvPr id="10" name="Picture Placeholder 9" descr="The image shows a simple coloured map of Sydney's coastline with the locations of aquatic reserves marked on the map in red.  The 10 Aquatic Reserves in Sydney shown on the map include Barrenjoey Head, Narrabeen Head, Long Reef, Cabbage Tree Bay, North Harbour, Bronte-Coogee, Cape Banks, Towra Point, Boat Harbour and Shiprock Aquatic Reserves. "/>
          <p:cNvPicPr>
            <a:picLocks noGrp="1" noChangeAspect="1"/>
          </p:cNvPicPr>
          <p:nvPr>
            <p:ph type="pic" sz="quarter" idx="10"/>
          </p:nvPr>
        </p:nvPicPr>
        <p:blipFill>
          <a:blip r:embed="rId3" cstate="print"/>
          <a:srcRect l="33881" t="20584" r="21323" b="11775"/>
          <a:stretch>
            <a:fillRect/>
          </a:stretch>
        </p:blipFill>
        <p:spPr>
          <a:xfrm>
            <a:off x="827584" y="404664"/>
            <a:ext cx="4248472" cy="481125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image shows an aerial photo of the Georges River in Sydney.  There is also a photo of an Australian Bass, as well as a picture of fish eggs, overlaid on the aerial photo in the estuary part of Georges River. This is where bass lay their eggs in the winter, in an estuary.  Otherwise, bass live in the freshwater areas of a river for the rest of the year. "/>
          <p:cNvPicPr>
            <a:picLocks noGrp="1" noChangeAspect="1"/>
          </p:cNvPicPr>
          <p:nvPr>
            <p:ph type="pic" sz="quarter" idx="10"/>
          </p:nvPr>
        </p:nvPicPr>
        <p:blipFill>
          <a:blip r:embed="rId2" cstate="print"/>
          <a:srcRect t="7525" b="7525"/>
          <a:stretch>
            <a:fillRect/>
          </a:stretch>
        </p:blipFill>
        <p:spPr>
          <a:xfrm>
            <a:off x="611187" y="620688"/>
            <a:ext cx="8137745" cy="5184801"/>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he image shows an aerial photo of the Georges River, Sydney, as well as smaller images of an adult yellowfin bream and an image of fish eggs in the ocean  part of the aerial. Bream lay their eggs in estuary entrances near the coastline. Images of fish larvae, juvenile fish and young adult bream are placed in the estuary part of the aerial. These different stages of a bream live their life in the estuary.  "/>
          <p:cNvPicPr>
            <a:picLocks noGrp="1" noChangeAspect="1"/>
          </p:cNvPicPr>
          <p:nvPr>
            <p:ph type="pic" sz="quarter" idx="13"/>
          </p:nvPr>
        </p:nvPicPr>
        <p:blipFill>
          <a:blip r:embed="rId2" cstate="print"/>
          <a:srcRect t="7029" b="7029"/>
          <a:stretch>
            <a:fillRect/>
          </a:stretch>
        </p:blip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ar-SA" altLang="en-US" dirty="0" smtClean="0">
                <a:solidFill>
                  <a:schemeClr val="tx1"/>
                </a:solidFill>
              </a:rPr>
              <a:t>لكن </a:t>
            </a:r>
            <a:r>
              <a:rPr lang="ar-SA" altLang="en-US" dirty="0">
                <a:solidFill>
                  <a:schemeClr val="tx1"/>
                </a:solidFill>
              </a:rPr>
              <a:t>هل الموطن هو الشيء الوحيد الذي تحتاج إليه الأسماك</a:t>
            </a:r>
            <a:r>
              <a:rPr lang="ar-SA" altLang="en-US" dirty="0" smtClean="0">
                <a:solidFill>
                  <a:schemeClr val="tx1"/>
                </a:solidFill>
              </a:rPr>
              <a:t>؟</a:t>
            </a:r>
            <a:endParaRPr lang="en-AU" dirty="0">
              <a:solidFill>
                <a:schemeClr val="tx1"/>
              </a:solidFill>
            </a:endParaRPr>
          </a:p>
        </p:txBody>
      </p:sp>
      <p:pic>
        <p:nvPicPr>
          <p:cNvPr id="7" name="Picture 2" descr="This photo shows an up close section of a river. The water is green and murky.  This green murky colour has resulted from an algal bloom which is made up of very small blue green algae plant. This plant will take out oxygen from the water and often times kill fish.  The plant will only appear in water when there are too many nutrients, pollution, sediment and the water is too warm. "/>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t="13630" b="13630"/>
          <a:stretch>
            <a:fillRect/>
          </a:stretch>
        </p:blipFill>
        <p:spPr bwMode="auto">
          <a:xfrm>
            <a:off x="755650" y="1557338"/>
            <a:ext cx="7488238" cy="410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548680"/>
            <a:ext cx="8229600" cy="825054"/>
          </a:xfrm>
        </p:spPr>
        <p:txBody>
          <a:bodyPr>
            <a:normAutofit fontScale="90000"/>
          </a:bodyPr>
          <a:lstStyle/>
          <a:p>
            <a:pPr algn="r"/>
            <a:r>
              <a:rPr lang="en-US" altLang="en-US" sz="3600" b="1" dirty="0" smtClean="0">
                <a:solidFill>
                  <a:srgbClr val="C00000"/>
                </a:solidFill>
              </a:rPr>
              <a:t/>
            </a:r>
            <a:br>
              <a:rPr lang="en-US" altLang="en-US" sz="3600" b="1" dirty="0" smtClean="0">
                <a:solidFill>
                  <a:srgbClr val="C00000"/>
                </a:solidFill>
              </a:rPr>
            </a:br>
            <a:r>
              <a:rPr lang="ar-SA" altLang="en-US" sz="4400" dirty="0">
                <a:solidFill>
                  <a:schemeClr val="tx1"/>
                </a:solidFill>
              </a:rPr>
              <a:t>انخفاض جودة المياه وتدفقها </a:t>
            </a:r>
            <a:r>
              <a:rPr lang="en-AU" altLang="en-US" sz="4400" b="1" dirty="0">
                <a:solidFill>
                  <a:schemeClr val="tx1"/>
                </a:solidFill>
                <a:latin typeface="Arial" charset="0"/>
                <a:cs typeface="Arial" charset="0"/>
              </a:rPr>
              <a:t>-</a:t>
            </a:r>
            <a:r>
              <a:rPr lang="ar-SA" altLang="en-US" sz="4400" dirty="0" smtClean="0">
                <a:solidFill>
                  <a:schemeClr val="tx1"/>
                </a:solidFill>
                <a:latin typeface="Arial" charset="0"/>
                <a:cs typeface="Arial" charset="0"/>
              </a:rPr>
              <a:t>النتائج</a:t>
            </a:r>
            <a:r>
              <a:rPr lang="en-AU" altLang="en-US" dirty="0" smtClean="0">
                <a:solidFill>
                  <a:srgbClr val="C00000"/>
                </a:solidFill>
              </a:rPr>
              <a:t/>
            </a:r>
            <a:br>
              <a:rPr lang="en-AU" altLang="en-US" dirty="0" smtClean="0">
                <a:solidFill>
                  <a:srgbClr val="C00000"/>
                </a:solidFill>
              </a:rPr>
            </a:br>
            <a:r>
              <a:rPr lang="ar-SA" altLang="en-US" sz="4000" dirty="0" smtClean="0">
                <a:solidFill>
                  <a:schemeClr val="tx1"/>
                </a:solidFill>
                <a:latin typeface="Arial" charset="0"/>
                <a:cs typeface="Arial" charset="0"/>
              </a:rPr>
              <a:t>رواسب</a:t>
            </a:r>
            <a:r>
              <a:rPr lang="en-AU" altLang="en-US" dirty="0">
                <a:solidFill>
                  <a:schemeClr val="tx1"/>
                </a:solidFill>
                <a:latin typeface="Arial" charset="0"/>
                <a:cs typeface="Arial" charset="0"/>
              </a:rPr>
              <a:t/>
            </a:r>
            <a:br>
              <a:rPr lang="en-AU" altLang="en-US" dirty="0">
                <a:solidFill>
                  <a:schemeClr val="tx1"/>
                </a:solidFill>
                <a:latin typeface="Arial" charset="0"/>
                <a:cs typeface="Arial" charset="0"/>
              </a:rPr>
            </a:br>
            <a:r>
              <a:rPr lang="en-AU" dirty="0" smtClean="0"/>
              <a:t/>
            </a:r>
            <a:br>
              <a:rPr lang="en-AU" dirty="0" smtClean="0"/>
            </a:br>
            <a:endParaRPr lang="en-AU" dirty="0"/>
          </a:p>
        </p:txBody>
      </p:sp>
      <p:pic>
        <p:nvPicPr>
          <p:cNvPr id="7" name="Picture Placeholder 6" descr="The image shows two photos.  Left hand photo shows one sectioni of a river bank where there is significant erosion taking place.  The right hand photo shows a road with alot of sediment washed onto it from a nearby construction site where soil has been allowed to move.  "/>
          <p:cNvPicPr>
            <a:picLocks noGrp="1" noChangeAspect="1"/>
          </p:cNvPicPr>
          <p:nvPr>
            <p:ph type="pic" sz="quarter" idx="10"/>
          </p:nvPr>
        </p:nvPicPr>
        <p:blipFill>
          <a:blip r:embed="rId3" cstate="print"/>
          <a:srcRect l="7476" t="21927" b="26982"/>
          <a:stretch>
            <a:fillRect/>
          </a:stretch>
        </p:blipFill>
        <p:spPr>
          <a:xfrm>
            <a:off x="611560" y="1556792"/>
            <a:ext cx="7998157" cy="3312368"/>
          </a:xfrm>
        </p:spPr>
      </p:pic>
      <p:sp>
        <p:nvSpPr>
          <p:cNvPr id="6" name="Text Placeholder 5"/>
          <p:cNvSpPr>
            <a:spLocks noGrp="1"/>
          </p:cNvSpPr>
          <p:nvPr>
            <p:ph type="body" sz="quarter" idx="11"/>
          </p:nvPr>
        </p:nvSpPr>
        <p:spPr>
          <a:xfrm>
            <a:off x="539552" y="5229200"/>
            <a:ext cx="7560840" cy="1008112"/>
          </a:xfrm>
          <a:solidFill>
            <a:schemeClr val="bg1"/>
          </a:solidFill>
        </p:spPr>
        <p:txBody>
          <a:bodyPr>
            <a:normAutofit fontScale="92500" lnSpcReduction="20000"/>
          </a:bodyPr>
          <a:lstStyle/>
          <a:p>
            <a:pPr algn="r"/>
            <a:r>
              <a:rPr lang="ar-SA" altLang="en-US" sz="3500" dirty="0" smtClean="0">
                <a:solidFill>
                  <a:schemeClr val="tx1"/>
                </a:solidFill>
                <a:latin typeface="Arial" charset="0"/>
                <a:cs typeface="Arial" charset="0"/>
              </a:rPr>
              <a:t>ضفة متآكلة</a:t>
            </a:r>
            <a:endParaRPr lang="en-AU" sz="2000" dirty="0" smtClean="0">
              <a:solidFill>
                <a:schemeClr val="tx1"/>
              </a:solidFill>
            </a:endParaRPr>
          </a:p>
          <a:p>
            <a:pPr algn="r"/>
            <a:r>
              <a:rPr lang="ar-SA" altLang="en-US" sz="3300" dirty="0" smtClean="0">
                <a:solidFill>
                  <a:schemeClr val="tx1"/>
                </a:solidFill>
                <a:latin typeface="Arial" charset="0"/>
                <a:cs typeface="Arial" charset="0"/>
              </a:rPr>
              <a:t>رواسب </a:t>
            </a:r>
            <a:r>
              <a:rPr lang="ar-SA" altLang="en-US" sz="3300" dirty="0">
                <a:solidFill>
                  <a:schemeClr val="tx1"/>
                </a:solidFill>
                <a:latin typeface="Arial" charset="0"/>
                <a:cs typeface="Arial" charset="0"/>
              </a:rPr>
              <a:t>منسابة من أحد مواقع الإنشاء</a:t>
            </a:r>
            <a:endParaRPr lang="en-AU" altLang="en-US" sz="3300" dirty="0">
              <a:solidFill>
                <a:schemeClr val="tx1"/>
              </a:solidFill>
              <a:latin typeface="Arial" charset="0"/>
              <a:cs typeface="Arial" charset="0"/>
            </a:endParaRPr>
          </a:p>
          <a:p>
            <a:endParaRPr lang="en-AU" sz="2000" dirty="0" smtClean="0">
              <a:solidFill>
                <a:schemeClr val="tx1"/>
              </a:solidFill>
            </a:endParaRPr>
          </a:p>
          <a:p>
            <a:endParaRPr lang="en-A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r"/>
            <a:r>
              <a:rPr lang="ar-SA" altLang="en-US" sz="3600" dirty="0" smtClean="0">
                <a:solidFill>
                  <a:schemeClr val="tx1"/>
                </a:solidFill>
                <a:latin typeface="Arial" charset="0"/>
                <a:cs typeface="Arial" charset="0"/>
              </a:rPr>
              <a:t>زيت </a:t>
            </a:r>
            <a:r>
              <a:rPr lang="ar-SA" altLang="en-US" sz="3600" dirty="0">
                <a:solidFill>
                  <a:schemeClr val="tx1"/>
                </a:solidFill>
                <a:latin typeface="Arial" charset="0"/>
                <a:cs typeface="Arial" charset="0"/>
              </a:rPr>
              <a:t>ومواد كيميائية ومعادن </a:t>
            </a:r>
            <a:r>
              <a:rPr lang="ar-SA" altLang="en-US" sz="3600" dirty="0" smtClean="0">
                <a:solidFill>
                  <a:schemeClr val="tx1"/>
                </a:solidFill>
                <a:latin typeface="Arial" charset="0"/>
                <a:cs typeface="Arial" charset="0"/>
              </a:rPr>
              <a:t>ثقيلة</a:t>
            </a:r>
            <a:r>
              <a:rPr lang="en-AU" altLang="en-US" b="1" dirty="0" smtClean="0">
                <a:solidFill>
                  <a:srgbClr val="C00000"/>
                </a:solidFill>
                <a:latin typeface="Arial" charset="0"/>
                <a:cs typeface="Arial" charset="0"/>
              </a:rPr>
              <a:t/>
            </a:r>
            <a:br>
              <a:rPr lang="en-AU" altLang="en-US" b="1" dirty="0" smtClean="0">
                <a:solidFill>
                  <a:srgbClr val="C00000"/>
                </a:solidFill>
                <a:latin typeface="Arial" charset="0"/>
                <a:cs typeface="Arial" charset="0"/>
              </a:rPr>
            </a:br>
            <a:endParaRPr lang="en-AU" dirty="0"/>
          </a:p>
        </p:txBody>
      </p:sp>
      <p:pic>
        <p:nvPicPr>
          <p:cNvPr id="8" name="Picture Placeholder 7" descr="This image shows four photos. The top left photo shows a close up of water near a stormwater pipe. The water has oil in it, some purple chemical in it and a little litter.  The top right hand photo shows a wide shot of Darling Harbour with the city in the distant background. In the foreground shows water with brown sludge in it. This sludge has come from stormwater pollution.  The bottom left photo shows the factory that Union Carbide owned in the 1960's in Rhodes, Sydney. This factory is the main cause of dioxins (which are harmful chemicals), in the sediment in Sydney Harbour.  The bottom right photo shows a warning sign about advising recreational fishers not to eat any fish they catch, west of the Harbour bridge. "/>
          <p:cNvPicPr>
            <a:picLocks noGrp="1" noChangeAspect="1"/>
          </p:cNvPicPr>
          <p:nvPr>
            <p:ph type="pic" sz="quarter" idx="10"/>
          </p:nvPr>
        </p:nvPicPr>
        <p:blipFill>
          <a:blip r:embed="rId3" cstate="print"/>
          <a:srcRect t="12171" b="12171"/>
          <a:stretch>
            <a:fillRect/>
          </a:stretch>
        </p:blipFill>
        <p:spPr>
          <a:xfrm>
            <a:off x="539552" y="908720"/>
            <a:ext cx="7993063" cy="453548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en-AU" altLang="en-US" dirty="0" smtClean="0">
                <a:solidFill>
                  <a:schemeClr val="tx1"/>
                </a:solidFill>
                <a:latin typeface="Arial" charset="0"/>
                <a:cs typeface="Arial" charset="0"/>
              </a:rPr>
              <a:t/>
            </a:r>
            <a:br>
              <a:rPr lang="en-AU" altLang="en-US" dirty="0" smtClean="0">
                <a:solidFill>
                  <a:schemeClr val="tx1"/>
                </a:solidFill>
                <a:latin typeface="Arial" charset="0"/>
                <a:cs typeface="Arial" charset="0"/>
              </a:rPr>
            </a:br>
            <a:r>
              <a:rPr lang="ar-SA" altLang="en-US" sz="3600" dirty="0" smtClean="0">
                <a:solidFill>
                  <a:schemeClr val="tx1"/>
                </a:solidFill>
                <a:latin typeface="Arial" charset="0"/>
                <a:cs typeface="Arial" charset="0"/>
              </a:rPr>
              <a:t>الموطن </a:t>
            </a:r>
            <a:r>
              <a:rPr lang="ar-SA" altLang="en-US" sz="3600" dirty="0">
                <a:solidFill>
                  <a:schemeClr val="tx1"/>
                </a:solidFill>
                <a:latin typeface="Arial" charset="0"/>
                <a:cs typeface="Arial" charset="0"/>
              </a:rPr>
              <a:t>المائي + المياه النظيفة = مزيد من الأسماك</a:t>
            </a:r>
            <a:r>
              <a:rPr lang="en-AU" altLang="en-US" dirty="0">
                <a:solidFill>
                  <a:srgbClr val="C00000"/>
                </a:solidFill>
                <a:latin typeface="Arial" charset="0"/>
                <a:cs typeface="Arial" charset="0"/>
              </a:rPr>
              <a:t/>
            </a:r>
            <a:br>
              <a:rPr lang="en-AU" altLang="en-US" dirty="0">
                <a:solidFill>
                  <a:srgbClr val="C00000"/>
                </a:solidFill>
                <a:latin typeface="Arial" charset="0"/>
                <a:cs typeface="Arial" charset="0"/>
              </a:rPr>
            </a:br>
            <a:r>
              <a:rPr lang="en-AU" altLang="en-US" dirty="0" smtClean="0">
                <a:solidFill>
                  <a:schemeClr val="tx1"/>
                </a:solidFill>
                <a:latin typeface="Arial" charset="0"/>
                <a:cs typeface="Arial" charset="0"/>
              </a:rPr>
              <a:t/>
            </a:r>
            <a:br>
              <a:rPr lang="en-AU" altLang="en-US" dirty="0" smtClean="0">
                <a:solidFill>
                  <a:schemeClr val="tx1"/>
                </a:solidFill>
                <a:latin typeface="Arial" charset="0"/>
                <a:cs typeface="Arial" charset="0"/>
              </a:rPr>
            </a:br>
            <a:endParaRPr lang="en-AU" dirty="0">
              <a:solidFill>
                <a:schemeClr val="tx1"/>
              </a:solidFill>
            </a:endParaRPr>
          </a:p>
        </p:txBody>
      </p:sp>
      <p:pic>
        <p:nvPicPr>
          <p:cNvPr id="7" name="Picture Placeholder 6" descr="The image shows two photos.  The left hand photo is a close up of seagrass, swaying in the water.  The right hand photo is a close up of two large rocks with water flowing over the rocks.  The water is clean."/>
          <p:cNvPicPr>
            <a:picLocks noGrp="1" noChangeAspect="1"/>
          </p:cNvPicPr>
          <p:nvPr>
            <p:ph type="pic" sz="quarter" idx="10"/>
          </p:nvPr>
        </p:nvPicPr>
        <p:blipFill>
          <a:blip r:embed="rId2" cstate="print"/>
          <a:srcRect l="2912" t="32402" b="15054"/>
          <a:stretch>
            <a:fillRect/>
          </a:stretch>
        </p:blipFill>
        <p:spPr>
          <a:xfrm>
            <a:off x="755576" y="1484784"/>
            <a:ext cx="7627667" cy="3096048"/>
          </a:xfrm>
        </p:spPr>
      </p:pic>
      <p:sp>
        <p:nvSpPr>
          <p:cNvPr id="6" name="Text Placeholder 5"/>
          <p:cNvSpPr>
            <a:spLocks noGrp="1"/>
          </p:cNvSpPr>
          <p:nvPr>
            <p:ph type="body" sz="quarter" idx="11"/>
          </p:nvPr>
        </p:nvSpPr>
        <p:spPr>
          <a:xfrm>
            <a:off x="611560" y="4653136"/>
            <a:ext cx="7560840" cy="1584176"/>
          </a:xfrm>
          <a:solidFill>
            <a:schemeClr val="bg1"/>
          </a:solidFill>
        </p:spPr>
        <p:txBody>
          <a:bodyPr>
            <a:normAutofit fontScale="92500" lnSpcReduction="10000"/>
          </a:bodyPr>
          <a:lstStyle/>
          <a:p>
            <a:pPr algn="r">
              <a:spcBef>
                <a:spcPct val="0"/>
              </a:spcBef>
              <a:buFontTx/>
              <a:buNone/>
            </a:pPr>
            <a:r>
              <a:rPr lang="ar-AE" altLang="en-US" dirty="0">
                <a:solidFill>
                  <a:schemeClr val="tx1"/>
                </a:solidFill>
                <a:latin typeface="Arial" charset="0"/>
                <a:cs typeface="Arial" charset="0"/>
              </a:rPr>
              <a:t>الماء هامٌ لصحة الموطن الطبيعي ولبقاء وتوالد الأسماك واللافقريات</a:t>
            </a:r>
          </a:p>
          <a:p>
            <a:pPr algn="r">
              <a:spcBef>
                <a:spcPct val="0"/>
              </a:spcBef>
              <a:buFontTx/>
              <a:buNone/>
            </a:pPr>
            <a:r>
              <a:rPr lang="ar-AE" altLang="en-US" dirty="0">
                <a:solidFill>
                  <a:schemeClr val="tx1"/>
                </a:solidFill>
                <a:latin typeface="Arial" charset="0"/>
                <a:cs typeface="Arial" charset="0"/>
              </a:rPr>
              <a:t>وتنقّلها. وهو هام أيضاً لاستخدام الإنسان، للسباحة مثلاً ورآوب القوارب</a:t>
            </a:r>
          </a:p>
          <a:p>
            <a:pPr algn="r">
              <a:spcBef>
                <a:spcPct val="0"/>
              </a:spcBef>
              <a:buFontTx/>
              <a:buNone/>
            </a:pPr>
            <a:r>
              <a:rPr lang="ar-AE" altLang="en-US" dirty="0">
                <a:solidFill>
                  <a:schemeClr val="tx1"/>
                </a:solidFill>
                <a:latin typeface="Arial" charset="0"/>
                <a:cs typeface="Arial" charset="0"/>
              </a:rPr>
              <a:t>وصيد الأسماك وتوفير موارد غذائية غير ملوّثة.</a:t>
            </a:r>
            <a:endParaRPr lang="en-AU" altLang="en-US" dirty="0">
              <a:solidFill>
                <a:schemeClr val="tx1"/>
              </a:solidFill>
              <a:latin typeface="Arial" charset="0"/>
              <a:cs typeface="Arial" charset="0"/>
            </a:endParaRPr>
          </a:p>
          <a:p>
            <a:pPr marL="0" indent="0">
              <a:buNone/>
            </a:pPr>
            <a:endParaRPr lang="en-A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en-AU" dirty="0" smtClean="0">
                <a:solidFill>
                  <a:srgbClr val="C00000"/>
                </a:solidFill>
              </a:rPr>
              <a:t/>
            </a:r>
            <a:br>
              <a:rPr lang="en-AU" dirty="0" smtClean="0">
                <a:solidFill>
                  <a:srgbClr val="C00000"/>
                </a:solidFill>
              </a:rPr>
            </a:br>
            <a:r>
              <a:rPr lang="ar-SA" altLang="en-US" sz="4400" dirty="0" smtClean="0">
                <a:solidFill>
                  <a:schemeClr val="tx1"/>
                </a:solidFill>
                <a:latin typeface="Arial" charset="0"/>
                <a:cs typeface="Arial" charset="0"/>
              </a:rPr>
              <a:t>النتائج</a:t>
            </a:r>
            <a:r>
              <a:rPr lang="en-AU" altLang="en-US" dirty="0">
                <a:solidFill>
                  <a:srgbClr val="C00000"/>
                </a:solidFill>
                <a:latin typeface="Arial" charset="0"/>
                <a:cs typeface="Arial" charset="0"/>
              </a:rPr>
              <a:t/>
            </a:r>
            <a:br>
              <a:rPr lang="en-AU" altLang="en-US" dirty="0">
                <a:solidFill>
                  <a:srgbClr val="C00000"/>
                </a:solidFill>
                <a:latin typeface="Arial" charset="0"/>
                <a:cs typeface="Arial" charset="0"/>
              </a:rPr>
            </a:br>
            <a:r>
              <a:rPr lang="ar-SA" altLang="en-US" sz="3600" dirty="0">
                <a:solidFill>
                  <a:schemeClr val="tx1"/>
                </a:solidFill>
                <a:latin typeface="Arial" charset="0"/>
                <a:cs typeface="Arial" charset="0"/>
              </a:rPr>
              <a:t>الصيد الجائر للأسماك</a:t>
            </a:r>
            <a:r>
              <a:rPr lang="en-AU" altLang="zh-CN" dirty="0" smtClean="0">
                <a:solidFill>
                  <a:schemeClr val="tx1"/>
                </a:solidFill>
                <a:ea typeface="宋体" pitchFamily="2" charset="-122"/>
              </a:rPr>
              <a:t/>
            </a:r>
            <a:br>
              <a:rPr lang="en-AU" altLang="zh-CN" dirty="0" smtClean="0">
                <a:solidFill>
                  <a:schemeClr val="tx1"/>
                </a:solidFill>
                <a:ea typeface="宋体" pitchFamily="2" charset="-122"/>
              </a:rPr>
            </a:br>
            <a:r>
              <a:rPr lang="en-AU" dirty="0" smtClean="0">
                <a:solidFill>
                  <a:schemeClr val="tx1"/>
                </a:solidFill>
                <a:latin typeface="Arial" pitchFamily="34" charset="0"/>
                <a:cs typeface="Arial" pitchFamily="34" charset="0"/>
              </a:rPr>
              <a:t> </a:t>
            </a:r>
            <a:br>
              <a:rPr lang="en-AU" dirty="0" smtClean="0">
                <a:solidFill>
                  <a:schemeClr val="tx1"/>
                </a:solidFill>
                <a:latin typeface="Arial" pitchFamily="34" charset="0"/>
                <a:cs typeface="Arial" pitchFamily="34" charset="0"/>
              </a:rPr>
            </a:br>
            <a:endParaRPr lang="en-AU" dirty="0">
              <a:solidFill>
                <a:schemeClr val="tx1"/>
              </a:solidFill>
              <a:latin typeface="Arial" pitchFamily="34" charset="0"/>
              <a:cs typeface="Arial" pitchFamily="34" charset="0"/>
            </a:endParaRPr>
          </a:p>
        </p:txBody>
      </p:sp>
      <p:sp>
        <p:nvSpPr>
          <p:cNvPr id="6" name="Text Placeholder 5"/>
          <p:cNvSpPr>
            <a:spLocks noGrp="1"/>
          </p:cNvSpPr>
          <p:nvPr>
            <p:ph type="body" sz="quarter" idx="11"/>
          </p:nvPr>
        </p:nvSpPr>
        <p:spPr>
          <a:solidFill>
            <a:schemeClr val="bg1"/>
          </a:solidFill>
        </p:spPr>
        <p:txBody>
          <a:bodyPr/>
          <a:lstStyle/>
          <a:p>
            <a:pPr marL="0" indent="0" algn="r">
              <a:buNone/>
            </a:pPr>
            <a:r>
              <a:rPr lang="ar-SA" altLang="en-US" sz="2400" dirty="0" smtClean="0">
                <a:solidFill>
                  <a:schemeClr val="tx1"/>
                </a:solidFill>
                <a:latin typeface="Arial" charset="0"/>
                <a:cs typeface="Arial" charset="0"/>
              </a:rPr>
              <a:t>لو </a:t>
            </a:r>
            <a:r>
              <a:rPr lang="ar-SA" altLang="en-US" sz="2400" dirty="0">
                <a:solidFill>
                  <a:schemeClr val="tx1"/>
                </a:solidFill>
                <a:latin typeface="Arial" charset="0"/>
                <a:cs typeface="Arial" charset="0"/>
              </a:rPr>
              <a:t>قام هذان الشخصان بأخذ كل الأسماك التي يريدونها، هل ستكون هناك مشكلة في ذلك؟</a:t>
            </a:r>
            <a:endParaRPr lang="en-AU" altLang="en-US" sz="2400" dirty="0">
              <a:solidFill>
                <a:schemeClr val="tx1"/>
              </a:solidFill>
              <a:latin typeface="Arial" charset="0"/>
              <a:cs typeface="Arial" charset="0"/>
            </a:endParaRPr>
          </a:p>
          <a:p>
            <a:endParaRPr lang="en-AU" sz="2000" dirty="0" smtClean="0">
              <a:solidFill>
                <a:schemeClr val="tx1"/>
              </a:solidFill>
              <a:latin typeface="Arial" pitchFamily="34" charset="0"/>
              <a:cs typeface="Arial" pitchFamily="34" charset="0"/>
            </a:endParaRPr>
          </a:p>
          <a:p>
            <a:endParaRPr lang="en-AU" dirty="0"/>
          </a:p>
        </p:txBody>
      </p:sp>
      <p:pic>
        <p:nvPicPr>
          <p:cNvPr id="7" name="Picture Placeholder 6" descr="The photo shows two people sitting on fold up chairs with fishing lines positioned standing.  The two people are looking out at a wide river with tall vegetation along the river banks. "/>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796" t="15054" r="4854" b="15054"/>
          <a:stretch/>
        </p:blipFill>
        <p:spPr>
          <a:xfrm>
            <a:off x="1259632" y="1412776"/>
            <a:ext cx="6552728" cy="388843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825054"/>
          </a:xfrm>
        </p:spPr>
        <p:txBody>
          <a:bodyPr>
            <a:noAutofit/>
          </a:bodyPr>
          <a:lstStyle/>
          <a:p>
            <a:pPr algn="r"/>
            <a:r>
              <a:rPr lang="ar-SA" altLang="en-US" sz="2400" dirty="0">
                <a:solidFill>
                  <a:schemeClr val="tx1"/>
                </a:solidFill>
                <a:latin typeface="Arial" charset="0"/>
                <a:cs typeface="Arial" charset="0"/>
              </a:rPr>
              <a:t>لو قام صائدو الأسماك، الذين ينشدون الاستجمام، في نيو ساوث ويلز، والذين يبلغ عددهم مليون شخص، بأخذ كل ما يريدونه من الأسماك واللافقاريات، هل ستكون هناك مشكلة في ذلك؟</a:t>
            </a:r>
            <a:r>
              <a:rPr lang="en-AU" altLang="en-US" sz="2400" dirty="0">
                <a:solidFill>
                  <a:schemeClr val="tx1"/>
                </a:solidFill>
                <a:latin typeface="Arial" charset="0"/>
                <a:cs typeface="Arial" charset="0"/>
              </a:rPr>
              <a:t/>
            </a:r>
            <a:br>
              <a:rPr lang="en-AU" altLang="en-US" sz="2400" dirty="0">
                <a:solidFill>
                  <a:schemeClr val="tx1"/>
                </a:solidFill>
                <a:latin typeface="Arial" charset="0"/>
                <a:cs typeface="Arial" charset="0"/>
              </a:rPr>
            </a:br>
            <a:endParaRPr lang="en-AU" sz="2400" dirty="0">
              <a:solidFill>
                <a:schemeClr val="tx1"/>
              </a:solidFill>
              <a:latin typeface="Arial" pitchFamily="34" charset="0"/>
              <a:cs typeface="Arial" pitchFamily="34" charset="0"/>
            </a:endParaRPr>
          </a:p>
        </p:txBody>
      </p:sp>
      <p:pic>
        <p:nvPicPr>
          <p:cNvPr id="8" name="Picture Placeholder 7" descr="This image shows a series of different small photos of fishers. One photo shows a couple by the water with their fishing rods standing up. Another photo shows an old man in his dinghy with fishing gear. Another photo shows two men fishing from a wharf.   One man fishes at the beach. A couple, man and woman, collect molluscs from a rocky area.  One woman stands in her dinghy to fish.  "/>
          <p:cNvPicPr>
            <a:picLocks noGrp="1" noChangeAspect="1"/>
          </p:cNvPicPr>
          <p:nvPr>
            <p:ph type="pic" sz="quarter" idx="10"/>
          </p:nvPr>
        </p:nvPicPr>
        <p:blipFill>
          <a:blip r:embed="rId3" cstate="print"/>
          <a:srcRect l="7205" t="21771" b="12171"/>
          <a:stretch>
            <a:fillRect/>
          </a:stretch>
        </p:blipFill>
        <p:spPr>
          <a:xfrm>
            <a:off x="1115616" y="1700808"/>
            <a:ext cx="7417197" cy="3959969"/>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9" name="Text Box 9"/>
          <p:cNvSpPr txBox="1">
            <a:spLocks noChangeArrowheads="1"/>
          </p:cNvSpPr>
          <p:nvPr/>
        </p:nvSpPr>
        <p:spPr bwMode="auto">
          <a:xfrm>
            <a:off x="4716463" y="333375"/>
            <a:ext cx="184150" cy="579438"/>
          </a:xfrm>
          <a:prstGeom prst="rect">
            <a:avLst/>
          </a:prstGeom>
          <a:noFill/>
          <a:ln w="9525">
            <a:noFill/>
            <a:miter lim="800000"/>
            <a:headEnd/>
            <a:tailEnd/>
          </a:ln>
          <a:effectLst/>
        </p:spPr>
        <p:txBody>
          <a:bodyPr wrap="none">
            <a:spAutoFit/>
          </a:bodyPr>
          <a:lstStyle/>
          <a:p>
            <a:pPr algn="ctr" eaLnBrk="1" hangingPunct="1">
              <a:defRPr/>
            </a:pPr>
            <a:endParaRPr lang="en-AU" sz="3200" b="1">
              <a:solidFill>
                <a:schemeClr val="hlink"/>
              </a:solidFill>
              <a:effectLst>
                <a:outerShdw blurRad="38100" dist="38100" dir="2700000" algn="tl">
                  <a:srgbClr val="000000"/>
                </a:outerShdw>
              </a:effectLst>
            </a:endParaRPr>
          </a:p>
        </p:txBody>
      </p:sp>
      <p:sp>
        <p:nvSpPr>
          <p:cNvPr id="12" name="Title 11"/>
          <p:cNvSpPr>
            <a:spLocks noGrp="1"/>
          </p:cNvSpPr>
          <p:nvPr>
            <p:ph type="title"/>
          </p:nvPr>
        </p:nvSpPr>
        <p:spPr>
          <a:xfrm>
            <a:off x="601663" y="333375"/>
            <a:ext cx="8229600" cy="825054"/>
          </a:xfrm>
        </p:spPr>
        <p:txBody>
          <a:bodyPr>
            <a:normAutofit/>
          </a:bodyPr>
          <a:lstStyle/>
          <a:p>
            <a:pPr algn="r" rtl="1"/>
            <a:r>
              <a:rPr lang="ar-SA" altLang="en-US" b="1" dirty="0">
                <a:solidFill>
                  <a:schemeClr val="tx1"/>
                </a:solidFill>
                <a:latin typeface="Arial" charset="0"/>
                <a:cs typeface="Arial" charset="0"/>
              </a:rPr>
              <a:t>شركاء المشروع</a:t>
            </a:r>
            <a:endParaRPr lang="en-AU" altLang="en-US" b="1" dirty="0">
              <a:solidFill>
                <a:schemeClr val="tx1"/>
              </a:solidFill>
              <a:latin typeface="Arial" charset="0"/>
              <a:cs typeface="Arial" charset="0"/>
            </a:endParaRPr>
          </a:p>
        </p:txBody>
      </p:sp>
      <p:pic>
        <p:nvPicPr>
          <p:cNvPr id="15" name="Picture Placeholder 14" descr="The picture includes the logos of 5 partners  involved in the project.  "/>
          <p:cNvPicPr>
            <a:picLocks noGrp="1" noChangeAspect="1"/>
          </p:cNvPicPr>
          <p:nvPr>
            <p:ph type="pic" sz="quarter" idx="10"/>
          </p:nvPr>
        </p:nvPicPr>
        <p:blipFill>
          <a:blip r:embed="rId3" cstate="print"/>
          <a:srcRect l="14073" t="21882" r="28115" b="19784"/>
          <a:stretch>
            <a:fillRect/>
          </a:stretch>
        </p:blipFill>
        <p:spPr>
          <a:xfrm>
            <a:off x="1043608" y="1572361"/>
            <a:ext cx="3816424" cy="2888105"/>
          </a:xfrm>
        </p:spPr>
      </p:pic>
      <p:sp>
        <p:nvSpPr>
          <p:cNvPr id="14" name="Text Placeholder 13"/>
          <p:cNvSpPr>
            <a:spLocks noGrp="1"/>
          </p:cNvSpPr>
          <p:nvPr>
            <p:ph type="body" sz="quarter" idx="4294967295"/>
          </p:nvPr>
        </p:nvSpPr>
        <p:spPr>
          <a:xfrm>
            <a:off x="683568" y="4581128"/>
            <a:ext cx="7488237" cy="1368425"/>
          </a:xfrm>
          <a:solidFill>
            <a:schemeClr val="bg1"/>
          </a:solidFill>
        </p:spPr>
        <p:txBody>
          <a:bodyPr>
            <a:normAutofit/>
          </a:bodyPr>
          <a:lstStyle/>
          <a:p>
            <a:pPr>
              <a:buFont typeface="Arial" pitchFamily="34" charset="0"/>
              <a:buChar char="•"/>
            </a:pPr>
            <a:r>
              <a:rPr lang="en-AU" sz="1800" dirty="0" smtClean="0">
                <a:latin typeface="Arial" pitchFamily="34" charset="0"/>
                <a:cs typeface="Arial" pitchFamily="34" charset="0"/>
              </a:rPr>
              <a:t>Project partners include the NSW Recreational Fishing Alliance, NSW Boat Owners of NSW, NSW Department of Primary Industries, Fisheries, Transport for NSW and Multicultural NSW.  This project is coordinated by the Greater Sydney Local Land Services. </a:t>
            </a:r>
            <a:endParaRPr lang="en-AU" sz="18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8229600" cy="825054"/>
          </a:xfrm>
        </p:spPr>
        <p:txBody>
          <a:bodyPr>
            <a:normAutofit fontScale="90000"/>
          </a:bodyPr>
          <a:lstStyle/>
          <a:p>
            <a:pPr algn="r"/>
            <a:r>
              <a:rPr lang="en-AU" dirty="0" smtClean="0"/>
              <a:t/>
            </a:r>
            <a:br>
              <a:rPr lang="en-AU" dirty="0" smtClean="0"/>
            </a:br>
            <a:r>
              <a:rPr lang="ar-SA" altLang="en-US" sz="4400" dirty="0" smtClean="0">
                <a:solidFill>
                  <a:schemeClr val="tx1"/>
                </a:solidFill>
                <a:latin typeface="Arial" charset="0"/>
                <a:cs typeface="Arial" charset="0"/>
              </a:rPr>
              <a:t>النتائج</a:t>
            </a:r>
            <a:r>
              <a:rPr lang="en-AU" altLang="zh-CN" b="1" dirty="0" smtClean="0">
                <a:solidFill>
                  <a:schemeClr val="tx1"/>
                </a:solidFill>
                <a:ea typeface="宋体" pitchFamily="2" charset="-122"/>
              </a:rPr>
              <a:t/>
            </a:r>
            <a:br>
              <a:rPr lang="en-AU" altLang="zh-CN" b="1" dirty="0" smtClean="0">
                <a:solidFill>
                  <a:schemeClr val="tx1"/>
                </a:solidFill>
                <a:ea typeface="宋体" pitchFamily="2" charset="-122"/>
              </a:rPr>
            </a:br>
            <a:r>
              <a:rPr lang="ar-SA" altLang="en-US" dirty="0" smtClean="0">
                <a:solidFill>
                  <a:srgbClr val="C00000"/>
                </a:solidFill>
                <a:latin typeface="Arial" charset="0"/>
                <a:cs typeface="Arial" charset="0"/>
              </a:rPr>
              <a:t> </a:t>
            </a:r>
            <a:r>
              <a:rPr lang="ar-SA" altLang="en-US" sz="3600" dirty="0" smtClean="0">
                <a:solidFill>
                  <a:schemeClr val="tx1"/>
                </a:solidFill>
                <a:latin typeface="Arial" charset="0"/>
                <a:cs typeface="Arial" charset="0"/>
              </a:rPr>
              <a:t>ما </a:t>
            </a:r>
            <a:r>
              <a:rPr lang="ar-SA" altLang="en-US" sz="3600" dirty="0">
                <a:solidFill>
                  <a:schemeClr val="tx1"/>
                </a:solidFill>
                <a:latin typeface="Arial" charset="0"/>
                <a:cs typeface="Arial" charset="0"/>
              </a:rPr>
              <a:t>هو سبب أهمية تحديد قياس السمكة؟</a:t>
            </a:r>
            <a:r>
              <a:rPr lang="en-AU" altLang="en-US" dirty="0">
                <a:solidFill>
                  <a:srgbClr val="C00000"/>
                </a:solidFill>
                <a:latin typeface="Arial" charset="0"/>
                <a:cs typeface="Arial" charset="0"/>
              </a:rPr>
              <a:t/>
            </a:r>
            <a:br>
              <a:rPr lang="en-AU" altLang="en-US" dirty="0">
                <a:solidFill>
                  <a:srgbClr val="C00000"/>
                </a:solidFill>
                <a:latin typeface="Arial" charset="0"/>
                <a:cs typeface="Arial" charset="0"/>
              </a:rPr>
            </a:br>
            <a:r>
              <a:rPr lang="en-AU" dirty="0" smtClean="0">
                <a:solidFill>
                  <a:schemeClr val="tx1"/>
                </a:solidFill>
                <a:latin typeface="Arial" pitchFamily="34" charset="0"/>
                <a:cs typeface="Arial" pitchFamily="34" charset="0"/>
              </a:rPr>
              <a:t/>
            </a:r>
            <a:br>
              <a:rPr lang="en-AU" dirty="0" smtClean="0">
                <a:solidFill>
                  <a:schemeClr val="tx1"/>
                </a:solidFill>
                <a:latin typeface="Arial" pitchFamily="34" charset="0"/>
                <a:cs typeface="Arial" pitchFamily="34" charset="0"/>
              </a:rPr>
            </a:br>
            <a:endParaRPr lang="en-AU" dirty="0">
              <a:solidFill>
                <a:schemeClr val="tx1"/>
              </a:solidFill>
              <a:latin typeface="Arial" pitchFamily="34" charset="0"/>
              <a:cs typeface="Arial" pitchFamily="34" charset="0"/>
            </a:endParaRPr>
          </a:p>
        </p:txBody>
      </p:sp>
      <p:pic>
        <p:nvPicPr>
          <p:cNvPr id="7" name="Picture Placeholder 6" descr="The image shows two examples of how to understand the fishing rule of bag and size limit. You can only take Yellowfin bream if it is over 25 cm and you can only take 10 of them= bag limit.  Possession limit = 20.  For Australian Bass, the fish that breed are the ones that under 35cm, so these you can catch.  You can take only one that is over 35cm, bag limit is two, possession  limit is four and you cannot take any bass during winter as this is when they breed. "/>
          <p:cNvPicPr>
            <a:picLocks noGrp="1" noChangeAspect="1"/>
          </p:cNvPicPr>
          <p:nvPr>
            <p:ph type="pic" sz="quarter" idx="10"/>
          </p:nvPr>
        </p:nvPicPr>
        <p:blipFill>
          <a:blip r:embed="rId3" cstate="print"/>
          <a:srcRect l="4854" t="21525" b="15054"/>
          <a:stretch>
            <a:fillRect/>
          </a:stretch>
        </p:blipFill>
        <p:spPr>
          <a:xfrm>
            <a:off x="1187624" y="1772816"/>
            <a:ext cx="7056784" cy="3528392"/>
          </a:xfrm>
        </p:spPr>
      </p:pic>
      <p:sp>
        <p:nvSpPr>
          <p:cNvPr id="6" name="Text Placeholder 5"/>
          <p:cNvSpPr>
            <a:spLocks noGrp="1"/>
          </p:cNvSpPr>
          <p:nvPr>
            <p:ph type="body" sz="quarter" idx="11"/>
          </p:nvPr>
        </p:nvSpPr>
        <p:spPr>
          <a:solidFill>
            <a:schemeClr val="bg1"/>
          </a:solidFill>
        </p:spPr>
        <p:txBody>
          <a:bodyPr>
            <a:normAutofit fontScale="70000" lnSpcReduction="20000"/>
          </a:bodyPr>
          <a:lstStyle/>
          <a:p>
            <a:pPr marL="0" indent="0" algn="r">
              <a:spcBef>
                <a:spcPct val="0"/>
              </a:spcBef>
              <a:buNone/>
            </a:pPr>
            <a:r>
              <a:rPr lang="ar-SA" altLang="en-US" dirty="0" smtClean="0">
                <a:solidFill>
                  <a:schemeClr val="tx1"/>
                </a:solidFill>
                <a:latin typeface="Arial" charset="0"/>
                <a:cs typeface="Arial" charset="0"/>
              </a:rPr>
              <a:t>العدد المسموح بأخذه هو عدد الأسماك التي يمكنك أخذها على أساس الشخص الواحد في اليو</a:t>
            </a:r>
            <a:endParaRPr lang="en-AU" altLang="en-US" dirty="0" smtClean="0">
              <a:solidFill>
                <a:schemeClr val="tx1"/>
              </a:solidFill>
              <a:latin typeface="Arial" charset="0"/>
              <a:cs typeface="Arial" charset="0"/>
            </a:endParaRPr>
          </a:p>
          <a:p>
            <a:pPr marL="0" indent="0" algn="r">
              <a:spcBef>
                <a:spcPct val="0"/>
              </a:spcBef>
              <a:buNone/>
            </a:pPr>
            <a:r>
              <a:rPr lang="ar-SA" altLang="en-US" dirty="0">
                <a:solidFill>
                  <a:schemeClr val="tx1"/>
                </a:solidFill>
                <a:latin typeface="Arial" charset="0"/>
                <a:cs typeface="Arial" charset="0"/>
              </a:rPr>
              <a:t>العدد المسموح بحيازته هو عدد الأسماك التي يمكن أن تكون في حيازتك إذا قمت بصيد الأسماك لأكثر من يوم واحد.</a:t>
            </a:r>
            <a:endParaRPr lang="en-AU" altLang="en-US" dirty="0">
              <a:solidFill>
                <a:schemeClr val="tx1"/>
              </a:solidFill>
              <a:latin typeface="Arial" charset="0"/>
              <a:cs typeface="Arial" charset="0"/>
            </a:endParaRPr>
          </a:p>
          <a:p>
            <a:pPr marL="0" indent="0">
              <a:spcBef>
                <a:spcPct val="0"/>
              </a:spcBef>
              <a:buNone/>
            </a:pPr>
            <a:endParaRPr lang="en-AU" altLang="en-US" b="1" dirty="0" smtClean="0">
              <a:solidFill>
                <a:schemeClr val="tx1"/>
              </a:solidFill>
              <a:latin typeface="Arial" charset="0"/>
              <a:cs typeface="Arial" charset="0"/>
            </a:endParaRPr>
          </a:p>
        </p:txBody>
      </p:sp>
      <p:sp>
        <p:nvSpPr>
          <p:cNvPr id="5" name="Rectangle 2"/>
          <p:cNvSpPr>
            <a:spLocks noChangeArrowheads="1"/>
          </p:cNvSpPr>
          <p:nvPr/>
        </p:nvSpPr>
        <p:spPr bwMode="auto">
          <a:xfrm>
            <a:off x="5775379" y="1950841"/>
            <a:ext cx="22447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rtl="1" eaLnBrk="1" hangingPunct="1">
              <a:spcBef>
                <a:spcPct val="0"/>
              </a:spcBef>
              <a:buFontTx/>
              <a:buNone/>
            </a:pPr>
            <a:r>
              <a:rPr lang="ar-SA" altLang="en-US" sz="1800" dirty="0">
                <a:solidFill>
                  <a:schemeClr val="tx1"/>
                </a:solidFill>
                <a:latin typeface="Arial" charset="0"/>
                <a:cs typeface="Arial" charset="0"/>
              </a:rPr>
              <a:t>سمك الصبيطي الأصفر</a:t>
            </a:r>
            <a:endParaRPr lang="en-AU" altLang="en-US" sz="1800" dirty="0">
              <a:solidFill>
                <a:schemeClr val="tx1"/>
              </a:solidFill>
              <a:latin typeface="Arial" charset="0"/>
              <a:cs typeface="Arial" charset="0"/>
            </a:endParaRPr>
          </a:p>
          <a:p>
            <a:pPr rtl="1" eaLnBrk="1" hangingPunct="1">
              <a:spcBef>
                <a:spcPct val="0"/>
              </a:spcBef>
              <a:buFontTx/>
              <a:buNone/>
            </a:pPr>
            <a:r>
              <a:rPr lang="ar-SA" altLang="en-US" sz="1800" dirty="0">
                <a:solidFill>
                  <a:schemeClr val="tx1"/>
                </a:solidFill>
                <a:latin typeface="Arial" charset="0"/>
                <a:cs typeface="Arial" charset="0"/>
              </a:rPr>
              <a:t>القياس القانوني: 25 سم</a:t>
            </a:r>
            <a:endParaRPr lang="en-AU" altLang="en-US" sz="1800" dirty="0">
              <a:solidFill>
                <a:schemeClr val="tx1"/>
              </a:solidFill>
              <a:latin typeface="Arial" charset="0"/>
              <a:cs typeface="Arial" charset="0"/>
            </a:endParaRPr>
          </a:p>
          <a:p>
            <a:pPr rtl="1" eaLnBrk="1" hangingPunct="1">
              <a:spcBef>
                <a:spcPct val="0"/>
              </a:spcBef>
              <a:buFontTx/>
              <a:buNone/>
            </a:pPr>
            <a:r>
              <a:rPr lang="ar-SA" altLang="en-US" sz="1800" dirty="0">
                <a:solidFill>
                  <a:schemeClr val="tx1"/>
                </a:solidFill>
                <a:latin typeface="Arial" charset="0"/>
                <a:cs typeface="Arial" charset="0"/>
              </a:rPr>
              <a:t>العدد المسموح بأخذه: 10</a:t>
            </a:r>
            <a:endParaRPr lang="en-AU" altLang="en-US" sz="1800" dirty="0">
              <a:solidFill>
                <a:schemeClr val="tx1"/>
              </a:solidFill>
              <a:latin typeface="Arial" charset="0"/>
              <a:cs typeface="Arial" charset="0"/>
            </a:endParaRPr>
          </a:p>
          <a:p>
            <a:pPr eaLnBrk="1" hangingPunct="1">
              <a:spcBef>
                <a:spcPct val="0"/>
              </a:spcBef>
              <a:buFontTx/>
              <a:buNone/>
            </a:pPr>
            <a:r>
              <a:rPr lang="ar-SA" altLang="en-US" sz="1800" dirty="0">
                <a:solidFill>
                  <a:schemeClr val="tx1"/>
                </a:solidFill>
                <a:latin typeface="Arial" charset="0"/>
                <a:cs typeface="Arial" charset="0"/>
              </a:rPr>
              <a:t>العدد المسموح بحيازته:20</a:t>
            </a:r>
            <a:endParaRPr lang="en-AU" altLang="en-US" sz="1800" dirty="0">
              <a:solidFill>
                <a:schemeClr val="tx1"/>
              </a:solidFill>
              <a:latin typeface="Arial"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8229600" cy="825054"/>
          </a:xfrm>
        </p:spPr>
        <p:txBody>
          <a:bodyPr>
            <a:normAutofit fontScale="90000"/>
          </a:bodyPr>
          <a:lstStyle/>
          <a:p>
            <a:pPr algn="r"/>
            <a:r>
              <a:rPr lang="en-AU" b="1" dirty="0" smtClean="0">
                <a:solidFill>
                  <a:srgbClr val="C00000"/>
                </a:solidFill>
              </a:rPr>
              <a:t/>
            </a:r>
            <a:br>
              <a:rPr lang="en-AU" b="1" dirty="0" smtClean="0">
                <a:solidFill>
                  <a:srgbClr val="C00000"/>
                </a:solidFill>
              </a:rPr>
            </a:br>
            <a:r>
              <a:rPr lang="ar-SA" altLang="en-US" dirty="0" smtClean="0">
                <a:solidFill>
                  <a:schemeClr val="tx1"/>
                </a:solidFill>
                <a:latin typeface="Arial" charset="0"/>
                <a:cs typeface="Arial" charset="0"/>
              </a:rPr>
              <a:t>يختلف </a:t>
            </a:r>
            <a:r>
              <a:rPr lang="ar-SA" altLang="en-US" dirty="0">
                <a:solidFill>
                  <a:schemeClr val="tx1"/>
                </a:solidFill>
                <a:latin typeface="Arial" charset="0"/>
                <a:cs typeface="Arial" charset="0"/>
              </a:rPr>
              <a:t>العدد المسموح بأخذه والعدد المسموح بحيازته باختلاف الصنف</a:t>
            </a:r>
            <a:r>
              <a:rPr lang="en-AU" altLang="en-US" dirty="0">
                <a:solidFill>
                  <a:schemeClr val="tx1"/>
                </a:solidFill>
                <a:latin typeface="Arial" charset="0"/>
                <a:cs typeface="Arial" charset="0"/>
              </a:rPr>
              <a:t/>
            </a:r>
            <a:br>
              <a:rPr lang="en-AU" altLang="en-US" dirty="0">
                <a:solidFill>
                  <a:schemeClr val="tx1"/>
                </a:solidFill>
                <a:latin typeface="Arial" charset="0"/>
                <a:cs typeface="Arial" charset="0"/>
              </a:rPr>
            </a:br>
            <a:endParaRPr lang="en-AU" dirty="0"/>
          </a:p>
        </p:txBody>
      </p:sp>
      <p:pic>
        <p:nvPicPr>
          <p:cNvPr id="6" name="Picture Placeholder 5" descr="This image show three examples of the way that bag and size limit rules apply to different species, for example, there is no legal length for pipis but bag limit is 50.  Pipis are only to be used for bait only, as they are not a safe species to eat.  Australian sawtail, also has no legal length but bag limit of 5.  The legal length for a flathead is over 36cm, but you can only take 1 that is over 70cm."/>
          <p:cNvPicPr>
            <a:picLocks noGrp="1" noChangeAspect="1"/>
          </p:cNvPicPr>
          <p:nvPr>
            <p:ph type="pic" sz="quarter" idx="10"/>
          </p:nvPr>
        </p:nvPicPr>
        <p:blipFill>
          <a:blip r:embed="rId3" cstate="print"/>
          <a:srcRect l="20718" t="21771" b="12171"/>
          <a:stretch>
            <a:fillRect/>
          </a:stretch>
        </p:blipFill>
        <p:spPr>
          <a:xfrm>
            <a:off x="1403648" y="1556792"/>
            <a:ext cx="6337077" cy="3959969"/>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76672"/>
            <a:ext cx="8229600" cy="825054"/>
          </a:xfrm>
        </p:spPr>
        <p:txBody>
          <a:bodyPr>
            <a:noAutofit/>
          </a:bodyPr>
          <a:lstStyle/>
          <a:p>
            <a:r>
              <a:rPr lang="ar-SA" altLang="en-US" sz="2400" dirty="0" smtClean="0">
                <a:solidFill>
                  <a:schemeClr val="tx1"/>
                </a:solidFill>
                <a:latin typeface="Arial" charset="0"/>
                <a:cs typeface="Arial" charset="0"/>
              </a:rPr>
              <a:t>لو </a:t>
            </a:r>
            <a:r>
              <a:rPr lang="ar-SA" altLang="en-US" sz="2400" dirty="0">
                <a:solidFill>
                  <a:schemeClr val="tx1"/>
                </a:solidFill>
                <a:latin typeface="Arial" charset="0"/>
                <a:cs typeface="Arial" charset="0"/>
              </a:rPr>
              <a:t>قام صائدو الأسماك، الذين ينشدون الاستجمام، في نيو ساوث ويلز، والذين يبلغ عددهم مليون شخص، بأخذ الأسماك بالقياس غير الصحيح وبأعداد كبيرة جداً، هل ستكون هناك مشكلة في ذلك؟</a:t>
            </a:r>
            <a:r>
              <a:rPr lang="en-AU" altLang="en-US" sz="2400" dirty="0">
                <a:solidFill>
                  <a:schemeClr val="tx1"/>
                </a:solidFill>
                <a:latin typeface="Arial" charset="0"/>
                <a:cs typeface="Arial" charset="0"/>
              </a:rPr>
              <a:t/>
            </a:r>
            <a:br>
              <a:rPr lang="en-AU" altLang="en-US" sz="2400" dirty="0">
                <a:solidFill>
                  <a:schemeClr val="tx1"/>
                </a:solidFill>
                <a:latin typeface="Arial" charset="0"/>
                <a:cs typeface="Arial" charset="0"/>
              </a:rPr>
            </a:br>
            <a:endParaRPr lang="en-AU" sz="2400" dirty="0">
              <a:solidFill>
                <a:schemeClr val="tx1"/>
              </a:solidFill>
              <a:latin typeface="Arial" pitchFamily="34" charset="0"/>
              <a:cs typeface="Arial" pitchFamily="34" charset="0"/>
            </a:endParaRPr>
          </a:p>
        </p:txBody>
      </p:sp>
      <p:pic>
        <p:nvPicPr>
          <p:cNvPr id="6" name="Picture Placeholder 5" descr="This image shows a series of different small photos of fishers. One photo shows a couple by the water with their fishing rods standing up. Another photo shows an old man in his dinghy with fishing gear. Another photo shows two men fishing from a wharf.   One man fishes at the beach. A couple, man and woman, collect molluscs from a rocky area.  One woman stands in her dinghy to fish.  "/>
          <p:cNvPicPr>
            <a:picLocks noGrp="1" noChangeAspect="1"/>
          </p:cNvPicPr>
          <p:nvPr>
            <p:ph type="pic" sz="quarter" idx="10"/>
          </p:nvPr>
        </p:nvPicPr>
        <p:blipFill>
          <a:blip r:embed="rId3" cstate="print"/>
          <a:srcRect l="9910" t="21781" r="1804" b="12171"/>
          <a:stretch>
            <a:fillRect/>
          </a:stretch>
        </p:blipFill>
        <p:spPr>
          <a:xfrm>
            <a:off x="1043608" y="1772816"/>
            <a:ext cx="7056784" cy="395942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dirty="0" smtClean="0">
                <a:solidFill>
                  <a:schemeClr val="tx1"/>
                </a:solidFill>
                <a:latin typeface="Arial" charset="0"/>
                <a:cs typeface="Arial" charset="0"/>
              </a:rPr>
              <a:t>الحل </a:t>
            </a:r>
            <a:r>
              <a:rPr lang="ar-SA" altLang="en-US" dirty="0">
                <a:solidFill>
                  <a:schemeClr val="tx1"/>
                </a:solidFill>
                <a:latin typeface="Arial" charset="0"/>
                <a:cs typeface="Arial" charset="0"/>
              </a:rPr>
              <a:t>- تحديد العدد المسموح بأخذه والعدد المسموح </a:t>
            </a:r>
            <a:r>
              <a:rPr lang="ar-SA" altLang="en-US" dirty="0" smtClean="0">
                <a:solidFill>
                  <a:schemeClr val="tx1"/>
                </a:solidFill>
                <a:latin typeface="Arial" charset="0"/>
                <a:cs typeface="Arial" charset="0"/>
              </a:rPr>
              <a:t>بحيازته</a:t>
            </a:r>
            <a:r>
              <a:rPr lang="en-AU" altLang="en-US" dirty="0" smtClean="0">
                <a:solidFill>
                  <a:schemeClr val="tx1"/>
                </a:solidFill>
                <a:latin typeface="Arial" charset="0"/>
                <a:cs typeface="Arial" charset="0"/>
              </a:rPr>
              <a:t/>
            </a:r>
            <a:br>
              <a:rPr lang="en-AU" altLang="en-US" dirty="0" smtClean="0">
                <a:solidFill>
                  <a:schemeClr val="tx1"/>
                </a:solidFill>
                <a:latin typeface="Arial" charset="0"/>
                <a:cs typeface="Arial" charset="0"/>
              </a:rPr>
            </a:br>
            <a:endParaRPr lang="en-AU" dirty="0">
              <a:solidFill>
                <a:schemeClr val="tx1"/>
              </a:solidFill>
            </a:endParaRPr>
          </a:p>
        </p:txBody>
      </p:sp>
      <p:sp>
        <p:nvSpPr>
          <p:cNvPr id="4" name="Text Placeholder 3"/>
          <p:cNvSpPr>
            <a:spLocks noGrp="1"/>
          </p:cNvSpPr>
          <p:nvPr>
            <p:ph type="body" sz="quarter" idx="11"/>
          </p:nvPr>
        </p:nvSpPr>
        <p:spPr>
          <a:xfrm>
            <a:off x="683568" y="4293096"/>
            <a:ext cx="7560840" cy="1872208"/>
          </a:xfrm>
          <a:solidFill>
            <a:schemeClr val="bg1"/>
          </a:solidFill>
        </p:spPr>
        <p:txBody>
          <a:bodyPr>
            <a:normAutofit fontScale="77500" lnSpcReduction="20000"/>
          </a:bodyPr>
          <a:lstStyle/>
          <a:p>
            <a:pPr algn="r"/>
            <a:r>
              <a:rPr lang="ar-SA" altLang="en-US" sz="2200" dirty="0">
                <a:solidFill>
                  <a:schemeClr val="tx1"/>
                </a:solidFill>
                <a:latin typeface="Arial" charset="0"/>
                <a:cs typeface="Arial" charset="0"/>
              </a:rPr>
              <a:t>يُعتبر تحديد العدد المسموح بأخذه والعدد المسموح بحيازته من أنظمة صيد الأسماك في أستراليا، وهو يخبرك بعدد الأسماك أو اللافقاريات التي يمكنك أخذها على أساس الشخص الواحد في اليوم والقياس القانوني الذي يجب أن تكون عليه. وسبب ذلك هو المحافظة على أعداد صحيّة للأسماك للأجيال القادمة.</a:t>
            </a:r>
            <a:endParaRPr lang="en-AU" altLang="en-US" sz="2200" dirty="0">
              <a:solidFill>
                <a:schemeClr val="tx1"/>
              </a:solidFill>
              <a:latin typeface="Arial" charset="0"/>
              <a:cs typeface="Arial" charset="0"/>
            </a:endParaRPr>
          </a:p>
          <a:p>
            <a:pPr algn="r"/>
            <a:r>
              <a:rPr lang="ar-SA" altLang="en-US" sz="2300" dirty="0">
                <a:solidFill>
                  <a:schemeClr val="tx1"/>
                </a:solidFill>
                <a:latin typeface="Arial" charset="0"/>
                <a:cs typeface="Arial" charset="0"/>
              </a:rPr>
              <a:t>بموجب القانون، يتمتّع موظفو إنفاذ قانون مصائد الأسماك التابعون لدائرة الصناعات الأوليّة بالسلطة لتفتيش قاربك وسيارتك وأي شيء آخر في حوزتك. وفي القضايا الخطيرة، يستطيعون أيضاً حجز قاربك وسيارتك وعدّة صيد السمك الخاصة بك، كما يمكنهم إلقاء القبض</a:t>
            </a:r>
            <a:r>
              <a:rPr lang="ar-SA" altLang="en-US" sz="2300" dirty="0" smtClean="0">
                <a:solidFill>
                  <a:schemeClr val="tx1"/>
                </a:solidFill>
                <a:latin typeface="Arial" charset="0"/>
                <a:cs typeface="Arial" charset="0"/>
              </a:rPr>
              <a:t>.</a:t>
            </a:r>
            <a:endParaRPr lang="en-AU" altLang="en-US" dirty="0" smtClean="0">
              <a:solidFill>
                <a:srgbClr val="C00000"/>
              </a:solidFill>
              <a:latin typeface="Arial" charset="0"/>
              <a:cs typeface="Arial" charset="0"/>
            </a:endParaRPr>
          </a:p>
          <a:p>
            <a:endParaRPr lang="en-AU" altLang="en-US" dirty="0" smtClean="0">
              <a:solidFill>
                <a:srgbClr val="C00000"/>
              </a:solidFill>
              <a:latin typeface="Arial" charset="0"/>
              <a:cs typeface="Arial" charset="0"/>
            </a:endParaRPr>
          </a:p>
          <a:p>
            <a:endParaRPr lang="en-AU" altLang="en-US" dirty="0" smtClean="0">
              <a:solidFill>
                <a:schemeClr val="tx1"/>
              </a:solidFill>
              <a:latin typeface="Arial" charset="0"/>
              <a:cs typeface="Arial" charset="0"/>
            </a:endParaRPr>
          </a:p>
          <a:p>
            <a:endParaRPr lang="en-AU" dirty="0"/>
          </a:p>
        </p:txBody>
      </p:sp>
      <p:pic>
        <p:nvPicPr>
          <p:cNvPr id="5" name="Picture 1" descr="The photo shows a DPI Law Enforcement officer in blue uniform searching through buckets of molluscs and counting their numbers.  "/>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043" b="15043"/>
          <a:stretch>
            <a:fillRect/>
          </a:stretch>
        </p:blipFill>
        <p:spPr bwMode="auto">
          <a:xfrm>
            <a:off x="683568" y="980728"/>
            <a:ext cx="6120680" cy="320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55576" y="2132856"/>
            <a:ext cx="7772400" cy="1470025"/>
          </a:xfrm>
          <a:solidFill>
            <a:schemeClr val="bg1"/>
          </a:solidFill>
        </p:spPr>
        <p:txBody>
          <a:bodyPr>
            <a:noAutofit/>
          </a:bodyPr>
          <a:lstStyle/>
          <a:p>
            <a:pPr algn="ctr"/>
            <a:r>
              <a:rPr lang="ar-SA" altLang="en-US" sz="4000" b="1" dirty="0" smtClean="0">
                <a:solidFill>
                  <a:schemeClr val="tx1"/>
                </a:solidFill>
              </a:rPr>
              <a:t>النتائج</a:t>
            </a:r>
            <a:r>
              <a:rPr lang="ar-SA" altLang="en-US" sz="4000" b="1" dirty="0">
                <a:solidFill>
                  <a:schemeClr val="tx1"/>
                </a:solidFill>
              </a:rPr>
              <a:t>– </a:t>
            </a:r>
            <a:r>
              <a:rPr lang="ar-LB" altLang="en-US" sz="4000" b="1" dirty="0">
                <a:solidFill>
                  <a:schemeClr val="tx1"/>
                </a:solidFill>
              </a:rPr>
              <a:t>الموطن</a:t>
            </a:r>
            <a:r>
              <a:rPr lang="ar-SA" altLang="en-US" sz="4000" b="1" dirty="0">
                <a:solidFill>
                  <a:schemeClr val="tx1"/>
                </a:solidFill>
              </a:rPr>
              <a:t> المائي</a:t>
            </a:r>
            <a:r>
              <a:rPr lang="en-AU" sz="4000" b="1" dirty="0">
                <a:solidFill>
                  <a:srgbClr val="C00000"/>
                </a:solidFill>
              </a:rPr>
              <a:t/>
            </a:r>
            <a:br>
              <a:rPr lang="en-AU" sz="4000" b="1" dirty="0">
                <a:solidFill>
                  <a:srgbClr val="C00000"/>
                </a:solidFill>
              </a:rPr>
            </a:br>
            <a:endParaRPr lang="en-AU" sz="40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04664"/>
            <a:ext cx="8229600" cy="825054"/>
          </a:xfrm>
        </p:spPr>
        <p:txBody>
          <a:bodyPr>
            <a:noAutofit/>
          </a:bodyPr>
          <a:lstStyle/>
          <a:p>
            <a:pPr algn="r"/>
            <a:r>
              <a:rPr lang="en-AU" altLang="zh-CN" sz="3600" b="1" dirty="0" smtClean="0">
                <a:solidFill>
                  <a:schemeClr val="tx1"/>
                </a:solidFill>
                <a:latin typeface="Arial" charset="0"/>
                <a:ea typeface="宋体" pitchFamily="2" charset="-122"/>
              </a:rPr>
              <a:t> </a:t>
            </a:r>
            <a:r>
              <a:rPr lang="ar-SA" altLang="en-US" sz="3600" dirty="0" smtClean="0">
                <a:solidFill>
                  <a:schemeClr val="tx1"/>
                </a:solidFill>
                <a:latin typeface="Arial" charset="0"/>
                <a:cs typeface="Arial" charset="0"/>
              </a:rPr>
              <a:t>النتائج</a:t>
            </a:r>
            <a:r>
              <a:rPr lang="en-AU" altLang="en-US" sz="3600" dirty="0" smtClean="0">
                <a:solidFill>
                  <a:schemeClr val="tx1"/>
                </a:solidFill>
                <a:latin typeface="Arial" charset="0"/>
                <a:cs typeface="Arial" charset="0"/>
              </a:rPr>
              <a:t/>
            </a:r>
            <a:br>
              <a:rPr lang="en-AU" altLang="en-US" sz="3600" dirty="0" smtClean="0">
                <a:solidFill>
                  <a:schemeClr val="tx1"/>
                </a:solidFill>
                <a:latin typeface="Arial" charset="0"/>
                <a:cs typeface="Arial" charset="0"/>
              </a:rPr>
            </a:br>
            <a:r>
              <a:rPr lang="ar-SA" altLang="en-US" sz="3600" dirty="0" smtClean="0">
                <a:solidFill>
                  <a:schemeClr val="tx1"/>
                </a:solidFill>
                <a:latin typeface="Wingdings" pitchFamily="2" charset="2"/>
                <a:cs typeface="Arial" charset="0"/>
              </a:rPr>
              <a:t>النفايات </a:t>
            </a:r>
            <a:r>
              <a:rPr lang="ar-SA" altLang="en-US" sz="3600" dirty="0">
                <a:solidFill>
                  <a:schemeClr val="tx1"/>
                </a:solidFill>
                <a:latin typeface="Wingdings" pitchFamily="2" charset="2"/>
                <a:cs typeface="Arial" charset="0"/>
              </a:rPr>
              <a:t>في مسطحاتنا الما</a:t>
            </a:r>
            <a:r>
              <a:rPr lang="ar-LB" altLang="en-US" sz="3600" dirty="0">
                <a:solidFill>
                  <a:schemeClr val="tx1"/>
                </a:solidFill>
                <a:latin typeface="Wingdings" pitchFamily="2" charset="2"/>
                <a:cs typeface="Arial" charset="0"/>
              </a:rPr>
              <a:t>ئ</a:t>
            </a:r>
            <a:r>
              <a:rPr lang="ar-SA" altLang="en-US" sz="3600" dirty="0">
                <a:solidFill>
                  <a:schemeClr val="tx1"/>
                </a:solidFill>
                <a:latin typeface="Wingdings" pitchFamily="2" charset="2"/>
                <a:cs typeface="Arial" charset="0"/>
              </a:rPr>
              <a:t>ية</a:t>
            </a:r>
            <a:r>
              <a:rPr lang="en-AU" altLang="en-US" sz="3600" dirty="0">
                <a:solidFill>
                  <a:srgbClr val="C00000"/>
                </a:solidFill>
                <a:latin typeface="Arial" charset="0"/>
                <a:cs typeface="Arial" charset="0"/>
              </a:rPr>
              <a:t/>
            </a:r>
            <a:br>
              <a:rPr lang="en-AU" altLang="en-US" sz="3600" dirty="0">
                <a:solidFill>
                  <a:srgbClr val="C00000"/>
                </a:solidFill>
                <a:latin typeface="Arial" charset="0"/>
                <a:cs typeface="Arial" charset="0"/>
              </a:rPr>
            </a:br>
            <a:endParaRPr lang="en-AU" sz="3600" dirty="0">
              <a:solidFill>
                <a:schemeClr val="tx1"/>
              </a:solidFill>
            </a:endParaRPr>
          </a:p>
        </p:txBody>
      </p:sp>
      <p:pic>
        <p:nvPicPr>
          <p:cNvPr id="7" name="Picture Placeholder 6" descr="The image contains 4 photos. Three of the photos include a persons hand throwing rubbish from a moving car, the other photo shows a overly filled rubbish bin with many people walking past and the other photo shows a variety of rubbish near two bus stop benches.  All three photos have white arrows pointing to the fourth photo which shows mainly approximately 100 plastic bottles floating in water. "/>
          <p:cNvPicPr>
            <a:picLocks noGrp="1" noChangeAspect="1"/>
          </p:cNvPicPr>
          <p:nvPr>
            <p:ph type="pic" sz="quarter" idx="10"/>
          </p:nvPr>
        </p:nvPicPr>
        <p:blipFill>
          <a:blip r:embed="rId2" cstate="print"/>
          <a:srcRect t="15054" b="15054"/>
          <a:stretch>
            <a:fillRect/>
          </a:stretch>
        </p:blipFill>
        <p:spPr>
          <a:xfrm>
            <a:off x="467544" y="1124744"/>
            <a:ext cx="7691521" cy="4032448"/>
          </a:xfrm>
        </p:spPr>
      </p:pic>
      <p:sp>
        <p:nvSpPr>
          <p:cNvPr id="6" name="Text Placeholder 5"/>
          <p:cNvSpPr>
            <a:spLocks noGrp="1"/>
          </p:cNvSpPr>
          <p:nvPr>
            <p:ph type="body" sz="quarter" idx="11"/>
          </p:nvPr>
        </p:nvSpPr>
        <p:spPr>
          <a:solidFill>
            <a:schemeClr val="bg1"/>
          </a:solidFill>
        </p:spPr>
        <p:txBody>
          <a:bodyPr>
            <a:normAutofit fontScale="77500" lnSpcReduction="20000"/>
          </a:bodyPr>
          <a:lstStyle/>
          <a:p>
            <a:pPr marL="0" indent="0" algn="r">
              <a:buNone/>
            </a:pPr>
            <a:r>
              <a:rPr lang="ar-SA" dirty="0">
                <a:solidFill>
                  <a:schemeClr val="tx1"/>
                </a:solidFill>
              </a:rPr>
              <a:t>إن ما يصل إلى 80% من النفايات الموجودة في مسطحاتنا المائية أصلها من </a:t>
            </a:r>
            <a:r>
              <a:rPr lang="ar-SA" dirty="0" smtClean="0">
                <a:solidFill>
                  <a:schemeClr val="tx1"/>
                </a:solidFill>
              </a:rPr>
              <a:t>اليابسة</a:t>
            </a:r>
            <a:endParaRPr lang="en-AU" dirty="0" smtClean="0">
              <a:solidFill>
                <a:schemeClr val="tx1"/>
              </a:solidFill>
            </a:endParaRPr>
          </a:p>
          <a:p>
            <a:pPr marL="0" indent="0" algn="r">
              <a:buNone/>
            </a:pPr>
            <a:r>
              <a:rPr lang="ar-AE" altLang="en-US" dirty="0">
                <a:solidFill>
                  <a:schemeClr val="tx1"/>
                </a:solidFill>
                <a:latin typeface="Arial" charset="0"/>
                <a:cs typeface="Arial" charset="0"/>
              </a:rPr>
              <a:t>كيف؟</a:t>
            </a:r>
            <a:endParaRPr lang="en-AU" altLang="en-US" dirty="0">
              <a:solidFill>
                <a:schemeClr val="tx1"/>
              </a:solidFill>
              <a:latin typeface="Arial" charset="0"/>
              <a:cs typeface="Arial" charset="0"/>
            </a:endParaRPr>
          </a:p>
          <a:p>
            <a:pPr marL="0" indent="0">
              <a:buNone/>
            </a:pPr>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en-AU" b="1" dirty="0" smtClean="0">
                <a:solidFill>
                  <a:schemeClr val="tx1"/>
                </a:solidFill>
              </a:rPr>
              <a:t/>
            </a:r>
            <a:br>
              <a:rPr lang="en-AU" b="1" dirty="0" smtClean="0">
                <a:solidFill>
                  <a:schemeClr val="tx1"/>
                </a:solidFill>
              </a:rPr>
            </a:br>
            <a:r>
              <a:rPr lang="ar-AE" altLang="en-US" sz="4400" b="1" dirty="0">
                <a:solidFill>
                  <a:schemeClr val="tx1"/>
                </a:solidFill>
                <a:latin typeface="Arial" charset="0"/>
                <a:cs typeface="Arial" charset="0"/>
              </a:rPr>
              <a:t>كيف؟</a:t>
            </a:r>
            <a:r>
              <a:rPr lang="en-AU" altLang="en-US" b="1" dirty="0">
                <a:solidFill>
                  <a:srgbClr val="C00000"/>
                </a:solidFill>
                <a:latin typeface="Arial" charset="0"/>
                <a:cs typeface="Arial" charset="0"/>
              </a:rPr>
              <a:t/>
            </a:r>
            <a:br>
              <a:rPr lang="en-AU" altLang="en-US" b="1" dirty="0">
                <a:solidFill>
                  <a:srgbClr val="C00000"/>
                </a:solidFill>
                <a:latin typeface="Arial" charset="0"/>
                <a:cs typeface="Arial" charset="0"/>
              </a:rPr>
            </a:br>
            <a:endParaRPr lang="en-AU" dirty="0">
              <a:solidFill>
                <a:schemeClr val="tx1"/>
              </a:solidFill>
            </a:endParaRPr>
          </a:p>
        </p:txBody>
      </p:sp>
      <p:pic>
        <p:nvPicPr>
          <p:cNvPr id="6" name="Picture Placeholder 5" descr="This image shows four photos numbered from one to 4 with orange arrows pointing from one to the other.  The sequence of photos shows how one plastic bottle starts from an urban street and makes it way to the ocean. Photo number one shows one plastic bottle about to enter a stormwater drain from a street.  Photo number two shows a stormwater pipe with rushing water coming out of it and the same plastic bottle being transported. Photo number three shows the same bottle in a creek and photo number four shows the same bottle floating in water, which represents the ocean. "/>
          <p:cNvPicPr>
            <a:picLocks noGrp="1" noChangeAspect="1"/>
          </p:cNvPicPr>
          <p:nvPr>
            <p:ph type="pic" sz="quarter" idx="10"/>
          </p:nvPr>
        </p:nvPicPr>
        <p:blipFill>
          <a:blip r:embed="rId2" cstate="print"/>
          <a:srcRect t="12171" b="12171"/>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icture Placeholder 4" descr="This image contains an aerial photograph of the Georges River into Botany Bay and Towra Point.  The same four photos from the previous slide are positioned on the aerial photo with a white arrow to show where that photo was taken.  By looking at the overall landscape, you can see how the same plastic bottle that starts from an urban area can make it way down along the coastline of Sydney. "/>
          <p:cNvGrpSpPr>
            <a:grpSpLocks noGrp="1"/>
          </p:cNvGrpSpPr>
          <p:nvPr/>
        </p:nvGrpSpPr>
        <p:grpSpPr>
          <a:xfrm>
            <a:off x="250825" y="549275"/>
            <a:ext cx="8713788" cy="5616575"/>
            <a:chOff x="130628" y="404664"/>
            <a:chExt cx="8859718" cy="553325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29" r="6000" b="10571"/>
            <a:stretch/>
          </p:blipFill>
          <p:spPr>
            <a:xfrm>
              <a:off x="130628" y="836712"/>
              <a:ext cx="8859718" cy="5101207"/>
            </a:xfrm>
            <a:prstGeom prst="rect">
              <a:avLst/>
            </a:prstGeom>
          </p:spPr>
        </p:pic>
        <p:cxnSp>
          <p:nvCxnSpPr>
            <p:cNvPr id="7" name="Straight Arrow Connector 6"/>
            <p:cNvCxnSpPr/>
            <p:nvPr/>
          </p:nvCxnSpPr>
          <p:spPr>
            <a:xfrm>
              <a:off x="2159348" y="1193319"/>
              <a:ext cx="628829" cy="15580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286" t="29333" r="6941" b="20953"/>
            <a:stretch/>
          </p:blipFill>
          <p:spPr>
            <a:xfrm>
              <a:off x="395536" y="404664"/>
              <a:ext cx="1763812" cy="1100268"/>
            </a:xfrm>
            <a:prstGeom prst="rect">
              <a:avLst/>
            </a:prstGeom>
            <a:ln w="28575">
              <a:solidFill>
                <a:schemeClr val="bg1"/>
              </a:solidFill>
            </a:ln>
          </p:spPr>
        </p:pic>
        <p:cxnSp>
          <p:nvCxnSpPr>
            <p:cNvPr id="9" name="Straight Arrow Connector 8"/>
            <p:cNvCxnSpPr>
              <a:stCxn id="14" idx="2"/>
            </p:cNvCxnSpPr>
            <p:nvPr/>
          </p:nvCxnSpPr>
          <p:spPr>
            <a:xfrm>
              <a:off x="8014943" y="3503449"/>
              <a:ext cx="418607" cy="172575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788177" y="1984986"/>
              <a:ext cx="659978"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579" t="13253" b="2246"/>
            <a:stretch/>
          </p:blipFill>
          <p:spPr>
            <a:xfrm>
              <a:off x="3160906" y="1214924"/>
              <a:ext cx="1657091" cy="1089172"/>
            </a:xfrm>
            <a:prstGeom prst="rect">
              <a:avLst/>
            </a:prstGeom>
            <a:ln w="28575">
              <a:solidFill>
                <a:schemeClr val="bg1"/>
              </a:solidFill>
            </a:ln>
          </p:spPr>
        </p:pic>
        <p:cxnSp>
          <p:nvCxnSpPr>
            <p:cNvPr id="12" name="Straight Arrow Connector 11"/>
            <p:cNvCxnSpPr/>
            <p:nvPr/>
          </p:nvCxnSpPr>
          <p:spPr>
            <a:xfrm flipH="1">
              <a:off x="4716016" y="2636912"/>
              <a:ext cx="798832" cy="1152128"/>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0" descr="http://i1.wp.com/willowhavenoutdoor.com/wp-content/uploads/2011/06/plastic-bottle-tras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27"/>
            <a:stretch/>
          </p:blipFill>
          <p:spPr bwMode="auto">
            <a:xfrm>
              <a:off x="5148064" y="1753962"/>
              <a:ext cx="1567790" cy="110026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4" name="Picture 12" descr="https://usresponserestoration.files.wordpress.com/2014/06/plastic-bottle-floating-ocean_cordell-bank-nat-mar-sanctuary_noa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85" t="24056" r="33172" b="21749"/>
            <a:stretch/>
          </p:blipFill>
          <p:spPr bwMode="auto">
            <a:xfrm>
              <a:off x="7177728" y="2414277"/>
              <a:ext cx="1674429" cy="108917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ar-SA" altLang="en-US" dirty="0" smtClean="0">
                <a:solidFill>
                  <a:schemeClr val="tx1"/>
                </a:solidFill>
                <a:latin typeface="Arial" charset="0"/>
                <a:cs typeface="Arial" charset="0"/>
              </a:rPr>
              <a:t>من </a:t>
            </a:r>
            <a:r>
              <a:rPr lang="ar-SA" altLang="en-US" dirty="0">
                <a:solidFill>
                  <a:schemeClr val="tx1"/>
                </a:solidFill>
                <a:latin typeface="Arial" charset="0"/>
                <a:cs typeface="Arial" charset="0"/>
              </a:rPr>
              <a:t>مريلاندز (سيدني) إلى حزام النفايات الكبير في المحيط الهادئ</a:t>
            </a:r>
            <a:r>
              <a:rPr lang="en-AU" altLang="en-US" dirty="0">
                <a:solidFill>
                  <a:srgbClr val="C00000"/>
                </a:solidFill>
                <a:latin typeface="Arial" charset="0"/>
                <a:cs typeface="Arial" charset="0"/>
              </a:rPr>
              <a:t/>
            </a:r>
            <a:br>
              <a:rPr lang="en-AU" altLang="en-US" dirty="0">
                <a:solidFill>
                  <a:srgbClr val="C00000"/>
                </a:solidFill>
                <a:latin typeface="Arial" charset="0"/>
                <a:cs typeface="Arial" charset="0"/>
              </a:rPr>
            </a:br>
            <a:endParaRPr lang="en-AU" dirty="0">
              <a:solidFill>
                <a:schemeClr val="tx1"/>
              </a:solidFill>
            </a:endParaRPr>
          </a:p>
        </p:txBody>
      </p:sp>
      <p:grpSp>
        <p:nvGrpSpPr>
          <p:cNvPr id="6" name="Picture Placeholder 5" descr="The image shows a satellite image of the Pacific Ocean with parts of the Americas, Asia and Australia also in the image.  There are small white arrows that begin from Sydney and follow ocean currents to a circle that has been superimposed on the image. This circle in the northern Pacific ocean is the Pacific gyre.  This is where the Great Pacific Garbage Patch is found.  This image explains how a plastic bottle from an urban street in Sydney can end up in this garbage patch in the Pacific Ocean."/>
          <p:cNvGrpSpPr>
            <a:grpSpLocks noGrp="1"/>
          </p:cNvGrpSpPr>
          <p:nvPr/>
        </p:nvGrpSpPr>
        <p:grpSpPr>
          <a:xfrm>
            <a:off x="539750" y="1557338"/>
            <a:ext cx="7993063" cy="4535487"/>
            <a:chOff x="362449" y="1338948"/>
            <a:chExt cx="8660533" cy="4898573"/>
          </a:xfrm>
        </p:grpSpPr>
        <p:grpSp>
          <p:nvGrpSpPr>
            <p:cNvPr id="7" name="Group 82"/>
            <p:cNvGrpSpPr/>
            <p:nvPr/>
          </p:nvGrpSpPr>
          <p:grpSpPr>
            <a:xfrm>
              <a:off x="362449" y="1338948"/>
              <a:ext cx="8660533" cy="4898573"/>
              <a:chOff x="252851" y="1278052"/>
              <a:chExt cx="8660533" cy="4898573"/>
            </a:xfrm>
          </p:grpSpPr>
          <p:pic>
            <p:nvPicPr>
              <p:cNvPr id="20" name="Picture 19" descr="The image shows an satellite photo of the Pacific Ocean with the following continents showing on the edges of the image. These continents include Australia, Asia and the Americas.  There is an arrow that shows where the plastic bottle that came out of Botany Bay with a pathway of smaller arrows meandering along ocean currents in the Pacific to a circle of small orange arrows.  This circle of arrows represents the Pacific gyre, which is a major current system in the Pacific. This is where the Great Pacific Garbage Patch is found.  This is where the plastic bottle that started from an urban street in Sydney can end up in the ocean, much further than where it came from."/>
              <p:cNvPicPr>
                <a:picLocks noChangeAspect="1"/>
              </p:cNvPicPr>
              <p:nvPr/>
            </p:nvPicPr>
            <p:blipFill rotWithShape="1">
              <a:blip r:embed="rId3" cstate="print">
                <a:extLst>
                  <a:ext uri="{28A0092B-C50C-407E-A947-70E740481C1C}">
                    <a14:useLocalDpi xmlns:a14="http://schemas.microsoft.com/office/drawing/2010/main" val="0"/>
                  </a:ext>
                </a:extLst>
              </a:blip>
              <a:srcRect l="3435" t="9425" r="1852" b="19145"/>
              <a:stretch/>
            </p:blipFill>
            <p:spPr>
              <a:xfrm>
                <a:off x="252851" y="1278052"/>
                <a:ext cx="8660533" cy="4898573"/>
              </a:xfrm>
              <a:prstGeom prst="rect">
                <a:avLst/>
              </a:prstGeom>
            </p:spPr>
          </p:pic>
          <p:cxnSp>
            <p:nvCxnSpPr>
              <p:cNvPr id="21" name="Straight Arrow Connector 20"/>
              <p:cNvCxnSpPr/>
              <p:nvPr/>
            </p:nvCxnSpPr>
            <p:spPr>
              <a:xfrm>
                <a:off x="1751037" y="4759166"/>
                <a:ext cx="993114" cy="93022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12" descr="https://usresponserestoration.files.wordpress.com/2014/06/plastic-bottle-floating-ocean_cordell-bank-nat-mar-sanctuary_noa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85" t="24056" r="33172" b="21749"/>
              <a:stretch/>
            </p:blipFill>
            <p:spPr bwMode="auto">
              <a:xfrm>
                <a:off x="414951" y="3619387"/>
                <a:ext cx="1752229" cy="113977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23" name="Group 50"/>
              <p:cNvGrpSpPr/>
              <p:nvPr/>
            </p:nvGrpSpPr>
            <p:grpSpPr>
              <a:xfrm>
                <a:off x="2551415" y="1890619"/>
                <a:ext cx="3512540" cy="1587543"/>
                <a:chOff x="3162917" y="1408394"/>
                <a:chExt cx="2997522" cy="1547198"/>
              </a:xfrm>
            </p:grpSpPr>
            <p:grpSp>
              <p:nvGrpSpPr>
                <p:cNvPr id="28" name="Group 48"/>
                <p:cNvGrpSpPr/>
                <p:nvPr/>
              </p:nvGrpSpPr>
              <p:grpSpPr>
                <a:xfrm>
                  <a:off x="4545550" y="1408394"/>
                  <a:ext cx="1614889" cy="1536141"/>
                  <a:chOff x="4545550" y="1408394"/>
                  <a:chExt cx="1614889" cy="1536141"/>
                </a:xfrm>
              </p:grpSpPr>
              <p:cxnSp>
                <p:nvCxnSpPr>
                  <p:cNvPr id="39" name="Straight Arrow Connector 24"/>
                  <p:cNvCxnSpPr/>
                  <p:nvPr/>
                </p:nvCxnSpPr>
                <p:spPr>
                  <a:xfrm>
                    <a:off x="4545550" y="1408394"/>
                    <a:ext cx="288032"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891743" y="1412776"/>
                    <a:ext cx="408586" cy="7200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412651" y="1505147"/>
                    <a:ext cx="264570" cy="8581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6094297" y="1908177"/>
                    <a:ext cx="66142" cy="2700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749274" y="1644089"/>
                    <a:ext cx="264570" cy="19530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5804091" y="2475312"/>
                    <a:ext cx="209753" cy="16125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411710" y="2688815"/>
                    <a:ext cx="304699" cy="134153"/>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074181" y="2185570"/>
                    <a:ext cx="86258" cy="2700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4976368" y="2877458"/>
                    <a:ext cx="356642" cy="6707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56"/>
                <p:cNvGrpSpPr/>
                <p:nvPr/>
              </p:nvGrpSpPr>
              <p:grpSpPr>
                <a:xfrm rot="10800000">
                  <a:off x="3162917" y="1412776"/>
                  <a:ext cx="1673165" cy="1542816"/>
                  <a:chOff x="4500230" y="1336385"/>
                  <a:chExt cx="1673165" cy="1542816"/>
                </a:xfrm>
              </p:grpSpPr>
              <p:cxnSp>
                <p:nvCxnSpPr>
                  <p:cNvPr id="30" name="Straight Arrow Connector 29"/>
                  <p:cNvCxnSpPr/>
                  <p:nvPr/>
                </p:nvCxnSpPr>
                <p:spPr>
                  <a:xfrm>
                    <a:off x="4500230" y="1347442"/>
                    <a:ext cx="288032"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891743" y="1336385"/>
                    <a:ext cx="408586" cy="7200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412652" y="1439612"/>
                    <a:ext cx="264570" cy="8581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107253" y="1843724"/>
                    <a:ext cx="66142" cy="2700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815905" y="1590965"/>
                    <a:ext cx="264570" cy="19530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5804092" y="2490004"/>
                    <a:ext cx="209753" cy="16125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5372522" y="2636563"/>
                    <a:ext cx="304699" cy="134153"/>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6084240" y="2178215"/>
                    <a:ext cx="86258" cy="2700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943687" y="2812124"/>
                    <a:ext cx="356642" cy="6707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24" name="Straight Arrow Connector 23"/>
              <p:cNvCxnSpPr/>
              <p:nvPr/>
            </p:nvCxnSpPr>
            <p:spPr>
              <a:xfrm flipH="1">
                <a:off x="5962877" y="2688061"/>
                <a:ext cx="1088399"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67180" y="2666955"/>
                <a:ext cx="576971"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4" descr="http://oceanwatch.us/wp-content/uploads/2014/03/US_Navy_110315-N-IC111-592_An_aerial_view_of_damage_to_Wakuya_Japan_after_a_9.0_magnitude_earthquake_and_subsequent_tsunami_devastated_the_area_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1895115"/>
                <a:ext cx="1836204" cy="121956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2655" t="9050" r="5646" b="11437"/>
              <a:stretch/>
            </p:blipFill>
            <p:spPr>
              <a:xfrm>
                <a:off x="414951" y="1890620"/>
                <a:ext cx="1800200" cy="1170731"/>
              </a:xfrm>
              <a:prstGeom prst="rect">
                <a:avLst/>
              </a:prstGeom>
              <a:ln w="38100">
                <a:solidFill>
                  <a:schemeClr val="bg1"/>
                </a:solidFill>
              </a:ln>
            </p:spPr>
          </p:pic>
        </p:grpSp>
        <p:cxnSp>
          <p:nvCxnSpPr>
            <p:cNvPr id="8" name="Straight Arrow Connector 7"/>
            <p:cNvCxnSpPr/>
            <p:nvPr/>
          </p:nvCxnSpPr>
          <p:spPr>
            <a:xfrm flipV="1">
              <a:off x="2981844" y="5561009"/>
              <a:ext cx="307009" cy="8965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660929" y="5507866"/>
              <a:ext cx="237609" cy="93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272201" y="5607983"/>
              <a:ext cx="254795" cy="7021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930019" y="5668105"/>
              <a:ext cx="319902" cy="8218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620223" y="5458549"/>
              <a:ext cx="281391" cy="10246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167171" y="5140916"/>
              <a:ext cx="218202" cy="12774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6385373" y="4597007"/>
              <a:ext cx="140006" cy="1997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398767" y="4357630"/>
              <a:ext cx="289736" cy="499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517064" y="4342219"/>
              <a:ext cx="301427"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750617" y="4194180"/>
              <a:ext cx="249687" cy="499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014226" y="3861048"/>
              <a:ext cx="249688" cy="13383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638041" y="3204429"/>
              <a:ext cx="88636" cy="20317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r"/>
            <a:r>
              <a:rPr lang="ar-SA" altLang="en-US" sz="2400" b="1" dirty="0" smtClean="0">
                <a:solidFill>
                  <a:schemeClr val="tx1"/>
                </a:solidFill>
                <a:latin typeface="Arial" charset="0"/>
                <a:cs typeface="Arial" charset="0"/>
              </a:rPr>
              <a:t>مواد </a:t>
            </a:r>
            <a:r>
              <a:rPr lang="ar-SA" altLang="en-US" sz="2400" b="1" dirty="0">
                <a:solidFill>
                  <a:schemeClr val="tx1"/>
                </a:solidFill>
                <a:latin typeface="Arial" charset="0"/>
                <a:cs typeface="Arial" charset="0"/>
              </a:rPr>
              <a:t>بلاستيكية ونفايات نراها على طول خط الساحل وفي المحيط</a:t>
            </a:r>
            <a:r>
              <a:rPr lang="en-AU" altLang="en-US" sz="2400" dirty="0">
                <a:solidFill>
                  <a:srgbClr val="C00000"/>
                </a:solidFill>
                <a:latin typeface="Arial" charset="0"/>
                <a:cs typeface="Arial" charset="0"/>
              </a:rPr>
              <a:t/>
            </a:r>
            <a:br>
              <a:rPr lang="en-AU" altLang="en-US" sz="2400" dirty="0">
                <a:solidFill>
                  <a:srgbClr val="C00000"/>
                </a:solidFill>
                <a:latin typeface="Arial" charset="0"/>
                <a:cs typeface="Arial" charset="0"/>
              </a:rPr>
            </a:br>
            <a:endParaRPr lang="en-AU" sz="2400" dirty="0">
              <a:solidFill>
                <a:schemeClr val="tx1"/>
              </a:solidFill>
            </a:endParaRPr>
          </a:p>
        </p:txBody>
      </p:sp>
      <p:pic>
        <p:nvPicPr>
          <p:cNvPr id="6" name="Picture Placeholder 5" descr="This image shows three photos.  One photo is a high shot showing the enormous amount of rubbish floating in and on the water in the Great Pacific Garbage Patch. Another photo shows rubbish strewn on the natural area of Lord Howe Island. The third photo shows piles of rubbish along the water's edge of a bay. "/>
          <p:cNvPicPr>
            <a:picLocks noGrp="1" noChangeAspect="1"/>
          </p:cNvPicPr>
          <p:nvPr>
            <p:ph type="pic" sz="quarter" idx="10"/>
          </p:nvPr>
        </p:nvPicPr>
        <p:blipFill>
          <a:blip r:embed="rId2" cstate="print"/>
          <a:srcRect t="12171" b="12171"/>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ar-SA" altLang="en-US" sz="4400" dirty="0">
                <a:solidFill>
                  <a:schemeClr val="tx1"/>
                </a:solidFill>
                <a:latin typeface="Arial" charset="0"/>
                <a:cs typeface="Arial" charset="0"/>
              </a:rPr>
              <a:t>ما الذي يدعونا للقيام بهذا </a:t>
            </a:r>
            <a:r>
              <a:rPr lang="ar-SA" altLang="en-US" sz="4400" dirty="0" smtClean="0">
                <a:solidFill>
                  <a:schemeClr val="tx1"/>
                </a:solidFill>
                <a:latin typeface="Arial" charset="0"/>
                <a:cs typeface="Arial" charset="0"/>
              </a:rPr>
              <a:t>المشروع</a:t>
            </a:r>
            <a:endParaRPr lang="en-AU" dirty="0">
              <a:solidFill>
                <a:schemeClr val="tx1"/>
              </a:solidFill>
            </a:endParaRPr>
          </a:p>
        </p:txBody>
      </p:sp>
      <p:sp>
        <p:nvSpPr>
          <p:cNvPr id="5" name="Content Placeholder 4"/>
          <p:cNvSpPr>
            <a:spLocks noGrp="1"/>
          </p:cNvSpPr>
          <p:nvPr>
            <p:ph idx="4294967295"/>
          </p:nvPr>
        </p:nvSpPr>
        <p:spPr>
          <a:xfrm>
            <a:off x="457200" y="1600200"/>
            <a:ext cx="8229600" cy="4525963"/>
          </a:xfrm>
          <a:solidFill>
            <a:schemeClr val="bg1"/>
          </a:solidFill>
        </p:spPr>
        <p:txBody>
          <a:bodyPr/>
          <a:lstStyle/>
          <a:p>
            <a:pPr algn="r">
              <a:buNone/>
            </a:pPr>
            <a:r>
              <a:rPr lang="ar-SA" altLang="en-US" dirty="0">
                <a:latin typeface="Arial" charset="0"/>
                <a:cs typeface="Arial" charset="0"/>
              </a:rPr>
              <a:t>ترزح البيئة المائية تحت ضغطٍ لأسباب </a:t>
            </a:r>
            <a:r>
              <a:rPr lang="ar-SA" altLang="en-US" dirty="0" smtClean="0">
                <a:latin typeface="Arial" charset="0"/>
                <a:cs typeface="Arial" charset="0"/>
              </a:rPr>
              <a:t>عديدة</a:t>
            </a:r>
            <a:endParaRPr lang="en-AU" altLang="en-US" dirty="0" smtClean="0">
              <a:latin typeface="Arial" charset="0"/>
              <a:cs typeface="Arial" charset="0"/>
            </a:endParaRPr>
          </a:p>
          <a:p>
            <a:pPr>
              <a:buNone/>
            </a:pPr>
            <a:endParaRPr lang="ar-SA" altLang="en-US" dirty="0">
              <a:latin typeface="Arial" charset="0"/>
              <a:cs typeface="Arial" charset="0"/>
            </a:endParaRPr>
          </a:p>
          <a:p>
            <a:pPr>
              <a:buNone/>
            </a:pPr>
            <a:endParaRPr lang="en-AU" dirty="0"/>
          </a:p>
        </p:txBody>
      </p:sp>
      <p:grpSp>
        <p:nvGrpSpPr>
          <p:cNvPr id="6" name="Group 10"/>
          <p:cNvGrpSpPr>
            <a:grpSpLocks/>
          </p:cNvGrpSpPr>
          <p:nvPr/>
        </p:nvGrpSpPr>
        <p:grpSpPr bwMode="auto">
          <a:xfrm>
            <a:off x="1224105" y="2450537"/>
            <a:ext cx="6913562" cy="523875"/>
            <a:chOff x="1799265" y="3105835"/>
            <a:chExt cx="6912828" cy="523783"/>
          </a:xfrm>
        </p:grpSpPr>
        <p:grpSp>
          <p:nvGrpSpPr>
            <p:cNvPr id="7" name="Group 6"/>
            <p:cNvGrpSpPr>
              <a:grpSpLocks/>
            </p:cNvGrpSpPr>
            <p:nvPr/>
          </p:nvGrpSpPr>
          <p:grpSpPr bwMode="auto">
            <a:xfrm>
              <a:off x="6012160" y="3105835"/>
              <a:ext cx="2699933" cy="523220"/>
              <a:chOff x="6012160" y="3105835"/>
              <a:chExt cx="2699933" cy="523220"/>
            </a:xfrm>
          </p:grpSpPr>
          <p:sp>
            <p:nvSpPr>
              <p:cNvPr id="10" name="Rectangle 2"/>
              <p:cNvSpPr>
                <a:spLocks noChangeArrowheads="1"/>
              </p:cNvSpPr>
              <p:nvPr/>
            </p:nvSpPr>
            <p:spPr bwMode="auto">
              <a:xfrm>
                <a:off x="6012160" y="3105835"/>
                <a:ext cx="1728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spcBef>
                    <a:spcPct val="0"/>
                  </a:spcBef>
                  <a:buFontTx/>
                  <a:buNone/>
                </a:pPr>
                <a:r>
                  <a:rPr lang="en-AU" altLang="en-US" sz="1800" b="1" dirty="0">
                    <a:solidFill>
                      <a:schemeClr val="tx1"/>
                    </a:solidFill>
                    <a:latin typeface="Arial" charset="0"/>
                    <a:cs typeface="Arial" charset="0"/>
                  </a:rPr>
                  <a:t>- </a:t>
                </a:r>
                <a:r>
                  <a:rPr lang="ar-AE" altLang="en-US" b="1" dirty="0">
                    <a:solidFill>
                      <a:schemeClr val="tx1"/>
                    </a:solidFill>
                    <a:latin typeface="Arial" charset="0"/>
                    <a:cs typeface="Arial" charset="0"/>
                  </a:rPr>
                  <a:t>مائية صحية</a:t>
                </a:r>
                <a:endParaRPr lang="en-AU" altLang="en-US" b="1" dirty="0">
                  <a:solidFill>
                    <a:schemeClr val="tx1"/>
                  </a:solidFill>
                  <a:latin typeface="Arial" charset="0"/>
                  <a:cs typeface="Arial" charset="0"/>
                </a:endParaRPr>
              </a:p>
            </p:txBody>
          </p:sp>
          <p:sp>
            <p:nvSpPr>
              <p:cNvPr id="11" name="Rectangle 5"/>
              <p:cNvSpPr>
                <a:spLocks noChangeArrowheads="1"/>
              </p:cNvSpPr>
              <p:nvPr/>
            </p:nvSpPr>
            <p:spPr bwMode="auto">
              <a:xfrm>
                <a:off x="7740352" y="3105835"/>
                <a:ext cx="971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spcBef>
                    <a:spcPct val="0"/>
                  </a:spcBef>
                  <a:buFontTx/>
                  <a:buNone/>
                </a:pPr>
                <a:r>
                  <a:rPr lang="ar-AE" altLang="en-US" b="1" dirty="0">
                    <a:solidFill>
                      <a:schemeClr val="tx1"/>
                    </a:solidFill>
                    <a:latin typeface="Arial" charset="0"/>
                    <a:cs typeface="Arial" charset="0"/>
                  </a:rPr>
                  <a:t>ممرات</a:t>
                </a:r>
                <a:endParaRPr lang="en-AU" altLang="en-US" b="1" dirty="0">
                  <a:solidFill>
                    <a:schemeClr val="tx1"/>
                  </a:solidFill>
                  <a:latin typeface="Arial" charset="0"/>
                  <a:cs typeface="Arial" charset="0"/>
                </a:endParaRPr>
              </a:p>
            </p:txBody>
          </p:sp>
        </p:grpSp>
        <p:sp>
          <p:nvSpPr>
            <p:cNvPr id="8" name="Rectangle 8"/>
            <p:cNvSpPr>
              <a:spLocks noChangeArrowheads="1"/>
            </p:cNvSpPr>
            <p:nvPr/>
          </p:nvSpPr>
          <p:spPr bwMode="auto">
            <a:xfrm>
              <a:off x="1799265" y="3106398"/>
              <a:ext cx="14702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lgn="r">
                <a:spcBef>
                  <a:spcPct val="0"/>
                </a:spcBef>
                <a:buFontTx/>
                <a:buNone/>
              </a:pPr>
              <a:r>
                <a:rPr lang="ar-AE" altLang="en-US" b="1" dirty="0">
                  <a:solidFill>
                    <a:schemeClr val="tx1"/>
                  </a:solidFill>
                  <a:latin typeface="Arial" charset="0"/>
                  <a:cs typeface="Arial" charset="0"/>
                </a:rPr>
                <a:t>أسماك أكثر</a:t>
              </a:r>
              <a:endParaRPr lang="en-AU" altLang="en-US" b="1" dirty="0">
                <a:solidFill>
                  <a:schemeClr val="tx1"/>
                </a:solidFill>
                <a:latin typeface="Arial" charset="0"/>
                <a:cs typeface="Arial" charset="0"/>
              </a:endParaRPr>
            </a:p>
          </p:txBody>
        </p:sp>
        <p:sp>
          <p:nvSpPr>
            <p:cNvPr id="9" name="Rectangle 9"/>
            <p:cNvSpPr>
              <a:spLocks noChangeArrowheads="1"/>
            </p:cNvSpPr>
            <p:nvPr/>
          </p:nvSpPr>
          <p:spPr bwMode="auto">
            <a:xfrm>
              <a:off x="3155394" y="3106398"/>
              <a:ext cx="2845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spcBef>
                  <a:spcPct val="0"/>
                </a:spcBef>
                <a:buFontTx/>
                <a:buNone/>
              </a:pPr>
              <a:r>
                <a:rPr lang="ar-AE" altLang="en-US" b="1" dirty="0">
                  <a:solidFill>
                    <a:schemeClr val="tx1"/>
                  </a:solidFill>
                  <a:latin typeface="Arial" charset="0"/>
                  <a:cs typeface="Arial" charset="0"/>
                </a:rPr>
                <a:t>استعمال أفضل للقوارب</a:t>
              </a:r>
              <a:endParaRPr lang="en-AU" altLang="en-US" b="1" dirty="0">
                <a:solidFill>
                  <a:schemeClr val="tx1"/>
                </a:solidFill>
                <a:latin typeface="Arial" charset="0"/>
                <a:cs typeface="Arial"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ar-SA" altLang="en-US" dirty="0" smtClean="0">
                <a:solidFill>
                  <a:schemeClr val="tx1"/>
                </a:solidFill>
                <a:latin typeface="Arial" charset="0"/>
                <a:cs typeface="Arial" charset="0"/>
              </a:rPr>
              <a:t>كيف </a:t>
            </a:r>
            <a:r>
              <a:rPr lang="ar-SA" altLang="en-US" dirty="0">
                <a:solidFill>
                  <a:schemeClr val="tx1"/>
                </a:solidFill>
                <a:latin typeface="Arial" charset="0"/>
                <a:cs typeface="Arial" charset="0"/>
              </a:rPr>
              <a:t>تؤثر النفايات المرميّة على الحيوانات</a:t>
            </a:r>
            <a:r>
              <a:rPr lang="en-AU" altLang="en-US" sz="2400" dirty="0">
                <a:solidFill>
                  <a:srgbClr val="C00000"/>
                </a:solidFill>
                <a:latin typeface="Arial" charset="0"/>
                <a:cs typeface="Arial" charset="0"/>
              </a:rPr>
              <a:t/>
            </a:r>
            <a:br>
              <a:rPr lang="en-AU" altLang="en-US" sz="2400" dirty="0">
                <a:solidFill>
                  <a:srgbClr val="C00000"/>
                </a:solidFill>
                <a:latin typeface="Arial" charset="0"/>
                <a:cs typeface="Arial" charset="0"/>
              </a:rPr>
            </a:br>
            <a:endParaRPr lang="en-AU" sz="2400" dirty="0">
              <a:solidFill>
                <a:schemeClr val="tx1"/>
              </a:solidFill>
            </a:endParaRPr>
          </a:p>
        </p:txBody>
      </p:sp>
      <p:pic>
        <p:nvPicPr>
          <p:cNvPr id="8" name="Picture Placeholder 7" descr="The image includes 5 photos and include a closeup of a swan's head.  A fishing hook and lure has accidentally attached to the swan's beak and throat.  Another photo shows a turtle eating plastic. Another photo shows a bird's eye view shot of a black turtle where its shell has been disfigured as it accidentally got caught in a a plastic 6 pack can holder. Then the turtle grew overtime but the can holder still in place and thereby constricting the normal growth of its shell. Another photo shows fishing line injuring a pelican's leg.  The last photo shows fishing line wrapped around a seagull's legs. "/>
          <p:cNvPicPr>
            <a:picLocks noGrp="1" noChangeAspect="1"/>
          </p:cNvPicPr>
          <p:nvPr>
            <p:ph type="pic" sz="quarter" idx="10"/>
          </p:nvPr>
        </p:nvPicPr>
        <p:blipFill>
          <a:blip r:embed="rId2" cstate="print"/>
          <a:srcRect t="12171" b="12171"/>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8229600" cy="825054"/>
          </a:xfrm>
        </p:spPr>
        <p:txBody>
          <a:bodyPr>
            <a:normAutofit fontScale="90000"/>
          </a:bodyPr>
          <a:lstStyle/>
          <a:p>
            <a:pPr algn="r"/>
            <a:r>
              <a:rPr lang="ar-SA" altLang="en-US" sz="3600" dirty="0" smtClean="0">
                <a:solidFill>
                  <a:schemeClr val="tx1"/>
                </a:solidFill>
                <a:latin typeface="Arial" charset="0"/>
                <a:cs typeface="Arial" charset="0"/>
              </a:rPr>
              <a:t>هل </a:t>
            </a:r>
            <a:r>
              <a:rPr lang="ar-SA" altLang="en-US" sz="3600" dirty="0">
                <a:solidFill>
                  <a:schemeClr val="tx1"/>
                </a:solidFill>
                <a:latin typeface="Arial" charset="0"/>
                <a:cs typeface="Arial" charset="0"/>
              </a:rPr>
              <a:t>تأكل أنت قنينة بلاستيكية؟ </a:t>
            </a:r>
            <a:r>
              <a:rPr lang="en-AU" altLang="en-US" sz="3600" dirty="0">
                <a:solidFill>
                  <a:schemeClr val="tx1"/>
                </a:solidFill>
                <a:latin typeface="Arial" charset="0"/>
                <a:cs typeface="Arial" charset="0"/>
              </a:rPr>
              <a:t/>
            </a:r>
            <a:br>
              <a:rPr lang="en-AU" altLang="en-US" sz="3600" dirty="0">
                <a:solidFill>
                  <a:schemeClr val="tx1"/>
                </a:solidFill>
                <a:latin typeface="Arial" charset="0"/>
                <a:cs typeface="Arial" charset="0"/>
              </a:rPr>
            </a:br>
            <a:r>
              <a:rPr lang="ar-SA" altLang="en-US" sz="3600" dirty="0">
                <a:solidFill>
                  <a:schemeClr val="tx1"/>
                </a:solidFill>
                <a:latin typeface="Arial" charset="0"/>
                <a:cs typeface="Arial" charset="0"/>
              </a:rPr>
              <a:t>الأسماك لا تأكلها أيضاً</a:t>
            </a:r>
            <a:r>
              <a:rPr lang="ar-SA" altLang="en-US" sz="1600" dirty="0" smtClean="0">
                <a:solidFill>
                  <a:schemeClr val="tx1"/>
                </a:solidFill>
                <a:latin typeface="Arial" charset="0"/>
                <a:cs typeface="Arial" charset="0"/>
              </a:rPr>
              <a:t>.</a:t>
            </a:r>
            <a:endParaRPr lang="en-AU" dirty="0"/>
          </a:p>
        </p:txBody>
      </p:sp>
      <p:grpSp>
        <p:nvGrpSpPr>
          <p:cNvPr id="14" name="Picture Placeholder 13" descr="This image shows a fish dissected on wooden board.  Lying next to the fish are small pieces of plastic that have been found inside the fish.  This is becoming more common as plastics increase in our oceans."/>
          <p:cNvGrpSpPr>
            <a:grpSpLocks noGrp="1"/>
          </p:cNvGrpSpPr>
          <p:nvPr/>
        </p:nvGrpSpPr>
        <p:grpSpPr>
          <a:xfrm>
            <a:off x="539750" y="1557338"/>
            <a:ext cx="7993063" cy="4535487"/>
            <a:chOff x="683419" y="1557338"/>
            <a:chExt cx="8235950" cy="4343400"/>
          </a:xfrm>
        </p:grpSpPr>
        <p:grpSp>
          <p:nvGrpSpPr>
            <p:cNvPr id="15" name="Group 15"/>
            <p:cNvGrpSpPr/>
            <p:nvPr/>
          </p:nvGrpSpPr>
          <p:grpSpPr>
            <a:xfrm>
              <a:off x="683419" y="1557338"/>
              <a:ext cx="8235950" cy="4343400"/>
              <a:chOff x="512763" y="1557338"/>
              <a:chExt cx="8235950" cy="4343400"/>
            </a:xfrm>
          </p:grpSpPr>
          <p:pic>
            <p:nvPicPr>
              <p:cNvPr id="18" name="Picture 2" descr="http://community.lovenature.com/wp-content/uploads/sites/4/2015/10/FishwPlastic-hirez.jpg"/>
              <p:cNvPicPr>
                <a:picLocks noChangeAspect="1" noChangeArrowheads="1"/>
              </p:cNvPicPr>
              <p:nvPr/>
            </p:nvPicPr>
            <p:blipFill>
              <a:blip r:embed="rId2" cstate="print">
                <a:extLst>
                  <a:ext uri="{28A0092B-C50C-407E-A947-70E740481C1C}">
                    <a14:useLocalDpi xmlns:a14="http://schemas.microsoft.com/office/drawing/2010/main" val="0"/>
                  </a:ext>
                </a:extLst>
              </a:blip>
              <a:srcRect t="6331" b="19379"/>
              <a:stretch>
                <a:fillRect/>
              </a:stretch>
            </p:blipFill>
            <p:spPr bwMode="auto">
              <a:xfrm>
                <a:off x="539750" y="1557338"/>
                <a:ext cx="5545138" cy="30908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descr="http://www.unep.org/yearbook/images/microplastics_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4076700"/>
                <a:ext cx="345598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9"/>
              <p:cNvSpPr>
                <a:spLocks noChangeArrowheads="1"/>
              </p:cNvSpPr>
              <p:nvPr/>
            </p:nvSpPr>
            <p:spPr bwMode="auto">
              <a:xfrm>
                <a:off x="512763" y="4600575"/>
                <a:ext cx="3424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a:spcBef>
                    <a:spcPct val="0"/>
                  </a:spcBef>
                  <a:buFontTx/>
                  <a:buNone/>
                </a:pPr>
                <a:r>
                  <a:rPr lang="en-AU" altLang="en-US" sz="1000">
                    <a:solidFill>
                      <a:schemeClr val="tx1"/>
                    </a:solidFill>
                    <a:latin typeface="Arial" charset="0"/>
                    <a:cs typeface="Arial" charset="0"/>
                  </a:rPr>
                  <a:t>Photo : Algalita Marine Research Foundation</a:t>
                </a:r>
              </a:p>
            </p:txBody>
          </p:sp>
          <p:pic>
            <p:nvPicPr>
              <p:cNvPr id="21" name="Picture 2" descr="http://www.markes.com/uploaded/image/Applications/Plastic-bottle-PET_new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1557338"/>
                <a:ext cx="235267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stCxn id="21" idx="2"/>
              </p:cNvCxnSpPr>
              <p:nvPr/>
            </p:nvCxnSpPr>
            <p:spPr>
              <a:xfrm flipH="1">
                <a:off x="7404100" y="3130550"/>
                <a:ext cx="0" cy="137795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flipV="1">
              <a:off x="3375025" y="4146489"/>
              <a:ext cx="2852738" cy="823913"/>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001642" y="3573782"/>
              <a:ext cx="1800200" cy="91342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332656"/>
            <a:ext cx="8229600" cy="825054"/>
          </a:xfrm>
        </p:spPr>
        <p:txBody>
          <a:bodyPr>
            <a:noAutofit/>
          </a:bodyPr>
          <a:lstStyle/>
          <a:p>
            <a:pPr algn="r"/>
            <a:r>
              <a:rPr lang="ar-SA" altLang="en-US" sz="2800" dirty="0" smtClean="0">
                <a:solidFill>
                  <a:schemeClr val="tx1"/>
                </a:solidFill>
                <a:latin typeface="Arial" charset="0"/>
                <a:cs typeface="Arial" charset="0"/>
              </a:rPr>
              <a:t>إن </a:t>
            </a:r>
            <a:r>
              <a:rPr lang="ar-SA" altLang="en-US" sz="2800" dirty="0">
                <a:solidFill>
                  <a:schemeClr val="tx1"/>
                </a:solidFill>
                <a:latin typeface="Arial" charset="0"/>
                <a:cs typeface="Arial" charset="0"/>
              </a:rPr>
              <a:t>أكثر من 66% من النفايات التي تكون في البرميل الأحمر، في بعض مناطق سيدني، يجب ألاّ تكون فيه، لأنه </a:t>
            </a:r>
            <a:r>
              <a:rPr lang="ar-SA" altLang="en-US" sz="2800" u="sng" dirty="0">
                <a:solidFill>
                  <a:schemeClr val="tx1"/>
                </a:solidFill>
                <a:latin typeface="Arial" charset="0"/>
                <a:cs typeface="Arial" charset="0"/>
              </a:rPr>
              <a:t>يمكن إعادة تدويرها</a:t>
            </a:r>
            <a:r>
              <a:rPr lang="ar-SA" altLang="en-US" sz="2800" dirty="0">
                <a:solidFill>
                  <a:schemeClr val="tx1"/>
                </a:solidFill>
                <a:latin typeface="Arial" charset="0"/>
                <a:cs typeface="Arial" charset="0"/>
              </a:rPr>
              <a:t>.</a:t>
            </a:r>
            <a:r>
              <a:rPr lang="en-AU" altLang="en-US" sz="2800" dirty="0">
                <a:solidFill>
                  <a:schemeClr val="tx1"/>
                </a:solidFill>
                <a:latin typeface="Arial" charset="0"/>
                <a:cs typeface="Arial" charset="0"/>
              </a:rPr>
              <a:t/>
            </a:r>
            <a:br>
              <a:rPr lang="en-AU" altLang="en-US" sz="2800" dirty="0">
                <a:solidFill>
                  <a:schemeClr val="tx1"/>
                </a:solidFill>
                <a:latin typeface="Arial" charset="0"/>
                <a:cs typeface="Arial" charset="0"/>
              </a:rPr>
            </a:br>
            <a:endParaRPr lang="en-AU" sz="2800" dirty="0"/>
          </a:p>
        </p:txBody>
      </p:sp>
      <p:sp>
        <p:nvSpPr>
          <p:cNvPr id="6" name="Text Placeholder 5"/>
          <p:cNvSpPr>
            <a:spLocks noGrp="1"/>
          </p:cNvSpPr>
          <p:nvPr>
            <p:ph type="body" sz="quarter" idx="11"/>
          </p:nvPr>
        </p:nvSpPr>
        <p:spPr>
          <a:solidFill>
            <a:schemeClr val="bg1"/>
          </a:solidFill>
        </p:spPr>
        <p:txBody>
          <a:bodyPr>
            <a:normAutofit/>
          </a:bodyPr>
          <a:lstStyle/>
          <a:p>
            <a:pPr marL="0" indent="0" algn="r">
              <a:buNone/>
            </a:pPr>
            <a:r>
              <a:rPr lang="ar-SA" altLang="en-US" dirty="0">
                <a:solidFill>
                  <a:schemeClr val="tx1"/>
                </a:solidFill>
                <a:latin typeface="Arial" charset="0"/>
                <a:cs typeface="Arial" charset="0"/>
              </a:rPr>
              <a:t>تتضاءل الأماكن المناسبة لردم النفايات في منطقة سيدني </a:t>
            </a:r>
            <a:endParaRPr lang="en-AU" altLang="en-US" dirty="0">
              <a:solidFill>
                <a:schemeClr val="tx1"/>
              </a:solidFill>
              <a:latin typeface="Arial" charset="0"/>
              <a:cs typeface="Arial" charset="0"/>
            </a:endParaRPr>
          </a:p>
          <a:p>
            <a:pPr marL="0" indent="0" algn="r">
              <a:buNone/>
            </a:pPr>
            <a:endParaRPr lang="en-AU" dirty="0"/>
          </a:p>
        </p:txBody>
      </p:sp>
      <p:grpSp>
        <p:nvGrpSpPr>
          <p:cNvPr id="7" name="Picture Placeholder 6" descr="This image shows a poster that City of Canada Bay council produced.  The poster shows what you can and cannot put in the red bin, otherwise called the 'waste bin'.  On the right hand side, there is also a photo of an earthmoving vehicle shovelling rubbish at a landfill site."/>
          <p:cNvGrpSpPr>
            <a:grpSpLocks noGrp="1"/>
          </p:cNvGrpSpPr>
          <p:nvPr/>
        </p:nvGrpSpPr>
        <p:grpSpPr>
          <a:xfrm>
            <a:off x="755650" y="1476538"/>
            <a:ext cx="7416800" cy="3824125"/>
            <a:chOff x="1187624" y="1772816"/>
            <a:chExt cx="7492823" cy="4126974"/>
          </a:xfrm>
        </p:grpSpPr>
        <p:sp>
          <p:nvSpPr>
            <p:cNvPr id="12" name="Right Arrow 11"/>
            <p:cNvSpPr/>
            <p:nvPr/>
          </p:nvSpPr>
          <p:spPr>
            <a:xfrm>
              <a:off x="4211960" y="2996952"/>
              <a:ext cx="1044116" cy="36004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9" name="Picture 6" descr="http://yoursayrandwick.com.au/waste/photos/3628/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809" y="2073449"/>
              <a:ext cx="3312638" cy="2207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772816"/>
              <a:ext cx="2927887" cy="412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sz="4000" dirty="0" smtClean="0">
                <a:solidFill>
                  <a:schemeClr val="tx1"/>
                </a:solidFill>
              </a:rPr>
              <a:t> </a:t>
            </a:r>
            <a:r>
              <a:rPr lang="ar-SA" altLang="en-US" sz="4000" dirty="0">
                <a:solidFill>
                  <a:schemeClr val="tx1"/>
                </a:solidFill>
              </a:rPr>
              <a:t>كيف يمكن </a:t>
            </a:r>
            <a:r>
              <a:rPr lang="ar-SA" altLang="en-US" sz="4000" u="sng" dirty="0">
                <a:solidFill>
                  <a:schemeClr val="tx1"/>
                </a:solidFill>
              </a:rPr>
              <a:t>لك</a:t>
            </a:r>
            <a:r>
              <a:rPr lang="ar-SA" altLang="en-US" sz="4000" dirty="0">
                <a:solidFill>
                  <a:schemeClr val="tx1"/>
                </a:solidFill>
              </a:rPr>
              <a:t> أن تحقق فرقاً</a:t>
            </a:r>
            <a:r>
              <a:rPr lang="ar-SA" altLang="en-US" sz="4000" dirty="0" smtClean="0">
                <a:solidFill>
                  <a:schemeClr val="tx1"/>
                </a:solidFill>
              </a:rPr>
              <a:t>؟</a:t>
            </a:r>
            <a:r>
              <a:rPr lang="en-AU" b="1" dirty="0" smtClean="0">
                <a:solidFill>
                  <a:schemeClr val="tx1"/>
                </a:solidFill>
                <a:latin typeface="Arial" pitchFamily="34" charset="0"/>
                <a:cs typeface="Arial" pitchFamily="34" charset="0"/>
              </a:rPr>
              <a:t/>
            </a:r>
            <a:br>
              <a:rPr lang="en-AU" b="1" dirty="0" smtClean="0">
                <a:solidFill>
                  <a:schemeClr val="tx1"/>
                </a:solidFill>
                <a:latin typeface="Arial" pitchFamily="34" charset="0"/>
                <a:cs typeface="Arial" pitchFamily="34" charset="0"/>
              </a:rPr>
            </a:br>
            <a:endParaRPr lang="en-AU" dirty="0">
              <a:solidFill>
                <a:schemeClr val="tx1"/>
              </a:solidFill>
              <a:latin typeface="Arial" pitchFamily="34" charset="0"/>
              <a:cs typeface="Arial" pitchFamily="34" charset="0"/>
            </a:endParaRPr>
          </a:p>
        </p:txBody>
      </p:sp>
      <p:sp>
        <p:nvSpPr>
          <p:cNvPr id="4" name="Text Placeholder 3"/>
          <p:cNvSpPr>
            <a:spLocks noGrp="1"/>
          </p:cNvSpPr>
          <p:nvPr>
            <p:ph type="body" sz="quarter" idx="11"/>
          </p:nvPr>
        </p:nvSpPr>
        <p:spPr>
          <a:solidFill>
            <a:schemeClr val="bg1"/>
          </a:solidFill>
        </p:spPr>
        <p:txBody>
          <a:bodyPr>
            <a:normAutofit fontScale="55000" lnSpcReduction="20000"/>
          </a:bodyPr>
          <a:lstStyle/>
          <a:p>
            <a:pPr algn="r" rtl="1">
              <a:spcBef>
                <a:spcPct val="0"/>
              </a:spcBef>
              <a:buNone/>
            </a:pPr>
            <a:r>
              <a:rPr lang="ar-SA" altLang="en-US" sz="3200" dirty="0">
                <a:solidFill>
                  <a:schemeClr val="tx1"/>
                </a:solidFill>
                <a:latin typeface="Arial" charset="0"/>
                <a:cs typeface="Arial" charset="0"/>
              </a:rPr>
              <a:t>بإعادة التدوير يمكن صنع منتجات جديدة من:</a:t>
            </a:r>
            <a:endParaRPr lang="en-AU" altLang="en-US" sz="3200" dirty="0">
              <a:solidFill>
                <a:schemeClr val="tx1"/>
              </a:solidFill>
              <a:latin typeface="Arial" charset="0"/>
              <a:cs typeface="Arial" charset="0"/>
            </a:endParaRPr>
          </a:p>
          <a:p>
            <a:pPr algn="r" rtl="1">
              <a:spcBef>
                <a:spcPct val="0"/>
              </a:spcBef>
              <a:buNone/>
            </a:pPr>
            <a:r>
              <a:rPr lang="ar-SA" altLang="en-US" sz="3200" dirty="0">
                <a:solidFill>
                  <a:schemeClr val="tx1"/>
                </a:solidFill>
                <a:latin typeface="Arial" charset="0"/>
                <a:cs typeface="Arial" charset="0"/>
              </a:rPr>
              <a:t>الورق</a:t>
            </a:r>
            <a:endParaRPr lang="en-AU" altLang="en-US" sz="3200" dirty="0">
              <a:solidFill>
                <a:schemeClr val="tx1"/>
              </a:solidFill>
              <a:latin typeface="Arial" charset="0"/>
              <a:cs typeface="Arial" charset="0"/>
            </a:endParaRPr>
          </a:p>
          <a:p>
            <a:pPr algn="r" rtl="1">
              <a:spcBef>
                <a:spcPct val="0"/>
              </a:spcBef>
              <a:buNone/>
            </a:pPr>
            <a:r>
              <a:rPr lang="ar-SA" altLang="en-US" sz="3200" dirty="0">
                <a:solidFill>
                  <a:schemeClr val="tx1"/>
                </a:solidFill>
                <a:latin typeface="Arial" charset="0"/>
                <a:cs typeface="Arial" charset="0"/>
              </a:rPr>
              <a:t>الكرتون</a:t>
            </a:r>
            <a:endParaRPr lang="en-AU" altLang="en-US" sz="3200" dirty="0">
              <a:solidFill>
                <a:schemeClr val="tx1"/>
              </a:solidFill>
              <a:latin typeface="Arial" charset="0"/>
              <a:cs typeface="Arial" charset="0"/>
            </a:endParaRPr>
          </a:p>
          <a:p>
            <a:pPr algn="r">
              <a:spcBef>
                <a:spcPct val="0"/>
              </a:spcBef>
              <a:buNone/>
            </a:pPr>
            <a:r>
              <a:rPr lang="ar-SA" altLang="en-US" sz="3200" dirty="0">
                <a:solidFill>
                  <a:schemeClr val="tx1"/>
                </a:solidFill>
                <a:latin typeface="Arial" charset="0"/>
                <a:cs typeface="Arial" charset="0"/>
              </a:rPr>
              <a:t>البلاستيك</a:t>
            </a:r>
            <a:endParaRPr lang="en-AU" altLang="en-US" sz="3200" dirty="0">
              <a:solidFill>
                <a:schemeClr val="tx1"/>
              </a:solidFill>
              <a:latin typeface="Arial" charset="0"/>
              <a:cs typeface="Arial" charset="0"/>
            </a:endParaRPr>
          </a:p>
          <a:p>
            <a:pPr marL="0" indent="0" algn="r">
              <a:buNone/>
            </a:pPr>
            <a:endParaRPr lang="en-AU" dirty="0">
              <a:latin typeface="Arial" pitchFamily="34" charset="0"/>
              <a:cs typeface="Arial" pitchFamily="34" charset="0"/>
            </a:endParaRPr>
          </a:p>
        </p:txBody>
      </p:sp>
      <p:pic>
        <p:nvPicPr>
          <p:cNvPr id="10" name="Picture Placeholder 9" descr="This image shows two posters. The left hand poster shows the recycling bin poster produced by City of Canada Bay Council, showing what you can and can't put in a yellow recycling bin.  You can put plastics numbered 1 to 7, cardboard, bottles, cans etc. You cannot put in plastic bags, bottle tops, foam, batteries etc.  The right hand poster shows recyclable plastics numbered from 1 to 7 and the products that they can produce once recycled for e.g. plastics labelled as 1, can be recycled to make synthetic clothing and drink bottles.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054" b="15054"/>
          <a:stretch>
            <a:fillRect/>
          </a:stretch>
        </p:blip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r"/>
            <a:r>
              <a:rPr lang="ar-SA" altLang="en-US" sz="4400" dirty="0" smtClean="0">
                <a:solidFill>
                  <a:schemeClr val="tx1"/>
                </a:solidFill>
                <a:latin typeface="Arial" charset="0"/>
                <a:cs typeface="Arial" charset="0"/>
              </a:rPr>
              <a:t>كيف </a:t>
            </a:r>
            <a:r>
              <a:rPr lang="ar-SA" altLang="en-US" sz="4400" dirty="0">
                <a:solidFill>
                  <a:schemeClr val="tx1"/>
                </a:solidFill>
                <a:latin typeface="Arial" charset="0"/>
                <a:cs typeface="Arial" charset="0"/>
              </a:rPr>
              <a:t>يمكن </a:t>
            </a:r>
            <a:r>
              <a:rPr lang="ar-SA" altLang="en-US" sz="4400" u="sng" dirty="0">
                <a:solidFill>
                  <a:schemeClr val="tx1"/>
                </a:solidFill>
                <a:latin typeface="Arial" charset="0"/>
                <a:cs typeface="Arial" charset="0"/>
              </a:rPr>
              <a:t>لك</a:t>
            </a:r>
            <a:r>
              <a:rPr lang="ar-SA" altLang="en-US" sz="4400" dirty="0">
                <a:solidFill>
                  <a:schemeClr val="tx1"/>
                </a:solidFill>
                <a:latin typeface="Arial" charset="0"/>
                <a:cs typeface="Arial" charset="0"/>
              </a:rPr>
              <a:t> أن تحقق فرقاً</a:t>
            </a:r>
            <a:r>
              <a:rPr lang="ar-SA" altLang="en-US" sz="4400" dirty="0" smtClean="0">
                <a:solidFill>
                  <a:schemeClr val="tx1"/>
                </a:solidFill>
                <a:latin typeface="Arial" charset="0"/>
                <a:cs typeface="Arial" charset="0"/>
              </a:rPr>
              <a:t>؟</a:t>
            </a:r>
            <a:endParaRPr lang="en-AU" sz="4400" dirty="0">
              <a:solidFill>
                <a:schemeClr val="tx1"/>
              </a:solidFill>
              <a:latin typeface="Arial" pitchFamily="34" charset="0"/>
              <a:cs typeface="Arial" pitchFamily="34" charset="0"/>
            </a:endParaRPr>
          </a:p>
        </p:txBody>
      </p:sp>
      <p:sp>
        <p:nvSpPr>
          <p:cNvPr id="6" name="Text Placeholder 5"/>
          <p:cNvSpPr>
            <a:spLocks noGrp="1"/>
          </p:cNvSpPr>
          <p:nvPr>
            <p:ph type="body" sz="quarter" idx="11"/>
          </p:nvPr>
        </p:nvSpPr>
        <p:spPr>
          <a:solidFill>
            <a:schemeClr val="bg1"/>
          </a:solidFill>
        </p:spPr>
        <p:txBody>
          <a:bodyPr>
            <a:normAutofit/>
          </a:bodyPr>
          <a:lstStyle/>
          <a:p>
            <a:pPr algn="r"/>
            <a:r>
              <a:rPr lang="ar-SA" altLang="en-US" dirty="0">
                <a:solidFill>
                  <a:schemeClr val="tx1"/>
                </a:solidFill>
                <a:latin typeface="Arial" charset="0"/>
                <a:cs typeface="Arial" charset="0"/>
              </a:rPr>
              <a:t>يمكن صنع منتجات للحديقة والمزارع مثل الأسمدة </a:t>
            </a:r>
            <a:r>
              <a:rPr lang="ar-SA" altLang="en-US" dirty="0" smtClean="0">
                <a:solidFill>
                  <a:schemeClr val="tx1"/>
                </a:solidFill>
                <a:latin typeface="Arial" charset="0"/>
                <a:cs typeface="Arial" charset="0"/>
              </a:rPr>
              <a:t>ومواد تغطية </a:t>
            </a:r>
            <a:r>
              <a:rPr lang="ar-SA" altLang="en-US" dirty="0">
                <a:solidFill>
                  <a:schemeClr val="tx1"/>
                </a:solidFill>
                <a:latin typeface="Arial" charset="0"/>
                <a:cs typeface="Arial" charset="0"/>
              </a:rPr>
              <a:t>التربة </a:t>
            </a:r>
            <a:r>
              <a:rPr lang="en-AU" altLang="en-US" dirty="0">
                <a:solidFill>
                  <a:schemeClr val="tx1"/>
                </a:solidFill>
                <a:latin typeface="Arial" charset="0"/>
                <a:cs typeface="Arial" charset="0"/>
              </a:rPr>
              <a:t>(mulch)</a:t>
            </a:r>
            <a:r>
              <a:rPr lang="ar-SA" altLang="en-US" dirty="0">
                <a:solidFill>
                  <a:schemeClr val="tx1"/>
                </a:solidFill>
                <a:latin typeface="Arial" charset="0"/>
                <a:cs typeface="Arial" charset="0"/>
              </a:rPr>
              <a:t> ومواد تعديل التربة</a:t>
            </a:r>
            <a:endParaRPr lang="en-AU" altLang="en-US" dirty="0">
              <a:solidFill>
                <a:schemeClr val="tx1"/>
              </a:solidFill>
              <a:latin typeface="Arial" charset="0"/>
              <a:cs typeface="Arial" charset="0"/>
            </a:endParaRPr>
          </a:p>
          <a:p>
            <a:endParaRPr lang="en-AU" dirty="0"/>
          </a:p>
        </p:txBody>
      </p:sp>
      <p:pic>
        <p:nvPicPr>
          <p:cNvPr id="13" name="Picture Placeholder 12" descr="This image shows a poster produced by a local council in Sydney about what can go in the green bin, the garden organics bin.  The poster states that lawn clippings, twigs, cuttings, flowers, leaves etc can go in this bin.  The poster states that  you cannot put food, plastics and branches in it. "/>
          <p:cNvPicPr>
            <a:picLocks noGrp="1" noChangeAspect="1"/>
          </p:cNvPicPr>
          <p:nvPr>
            <p:ph type="pic" sz="quarter" idx="10"/>
          </p:nvPr>
        </p:nvPicPr>
        <p:blipFill>
          <a:blip r:embed="rId2" cstate="print"/>
          <a:srcRect t="15054" b="15054"/>
          <a:stretch>
            <a:fillRect/>
          </a:stretch>
        </p:blipFill>
        <p:spPr>
          <a:xfrm>
            <a:off x="395536" y="1124744"/>
            <a:ext cx="7416824" cy="388843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AU" sz="3600" b="1" dirty="0" smtClean="0">
                <a:solidFill>
                  <a:schemeClr val="tx1"/>
                </a:solidFill>
                <a:latin typeface="Arial" pitchFamily="34" charset="0"/>
                <a:cs typeface="Arial" pitchFamily="34" charset="0"/>
              </a:rPr>
              <a:t> </a:t>
            </a:r>
            <a:r>
              <a:rPr lang="ar-SA" altLang="en-US" sz="3600" dirty="0" smtClean="0">
                <a:solidFill>
                  <a:schemeClr val="tx1"/>
                </a:solidFill>
                <a:latin typeface="Arial" charset="0"/>
                <a:cs typeface="Arial" charset="0"/>
              </a:rPr>
              <a:t>ضع </a:t>
            </a:r>
            <a:r>
              <a:rPr lang="ar-SA" altLang="en-US" sz="3600" dirty="0">
                <a:solidFill>
                  <a:schemeClr val="tx1"/>
                </a:solidFill>
                <a:latin typeface="Arial" charset="0"/>
                <a:cs typeface="Arial" charset="0"/>
              </a:rPr>
              <a:t>الأشياء المناسبة في البرميل المناسب</a:t>
            </a:r>
            <a:r>
              <a:rPr lang="ar-SA" altLang="en-US" sz="3600" dirty="0" smtClean="0">
                <a:solidFill>
                  <a:schemeClr val="tx1"/>
                </a:solidFill>
                <a:latin typeface="Arial" charset="0"/>
                <a:cs typeface="Arial" charset="0"/>
              </a:rPr>
              <a:t>.</a:t>
            </a:r>
            <a:endParaRPr lang="en-AU" sz="3600" dirty="0">
              <a:solidFill>
                <a:schemeClr val="tx1"/>
              </a:solidFill>
            </a:endParaRPr>
          </a:p>
        </p:txBody>
      </p:sp>
      <p:sp>
        <p:nvSpPr>
          <p:cNvPr id="4" name="Text Placeholder 3"/>
          <p:cNvSpPr>
            <a:spLocks noGrp="1"/>
          </p:cNvSpPr>
          <p:nvPr>
            <p:ph type="body" sz="quarter" idx="11"/>
          </p:nvPr>
        </p:nvSpPr>
        <p:spPr>
          <a:solidFill>
            <a:schemeClr val="bg1"/>
          </a:solidFill>
        </p:spPr>
        <p:txBody>
          <a:bodyPr>
            <a:normAutofit/>
          </a:bodyPr>
          <a:lstStyle/>
          <a:p>
            <a:pPr marL="0" indent="0" algn="r">
              <a:buNone/>
            </a:pPr>
            <a:r>
              <a:rPr lang="ar-SA" altLang="en-US" dirty="0">
                <a:solidFill>
                  <a:schemeClr val="tx1"/>
                </a:solidFill>
                <a:latin typeface="Arial" charset="0"/>
                <a:cs typeface="Arial" charset="0"/>
              </a:rPr>
              <a:t>إن الحدّ من النفايات والقيام بإعادة التدوير أفضل حلٍ للنفايات التي ننتجها، الآن وفي المستقبل</a:t>
            </a:r>
            <a:endParaRPr lang="en-AU" altLang="en-US" dirty="0">
              <a:solidFill>
                <a:schemeClr val="tx1"/>
              </a:solidFill>
              <a:latin typeface="Arial" charset="0"/>
              <a:cs typeface="Arial" charset="0"/>
            </a:endParaRPr>
          </a:p>
          <a:p>
            <a:pPr marL="0" indent="0">
              <a:buNone/>
            </a:pPr>
            <a:endParaRPr lang="en-AU" dirty="0" smtClean="0">
              <a:latin typeface="Arial" pitchFamily="34" charset="0"/>
              <a:cs typeface="Arial" pitchFamily="34" charset="0"/>
            </a:endParaRPr>
          </a:p>
        </p:txBody>
      </p:sp>
      <p:grpSp>
        <p:nvGrpSpPr>
          <p:cNvPr id="5" name="Picture Placeholder 4" descr="This image shows the same three posters from the previous slides. This includes the poster for the red bin (waste bin), the yellow recycling bin and the green organics bin.  "/>
          <p:cNvGrpSpPr>
            <a:grpSpLocks noGrp="1"/>
          </p:cNvGrpSpPr>
          <p:nvPr/>
        </p:nvGrpSpPr>
        <p:grpSpPr>
          <a:xfrm>
            <a:off x="755650" y="1412875"/>
            <a:ext cx="7416800" cy="3887788"/>
            <a:chOff x="350827" y="1739610"/>
            <a:chExt cx="8362778" cy="3633894"/>
          </a:xfrm>
        </p:grpSpPr>
        <p:grpSp>
          <p:nvGrpSpPr>
            <p:cNvPr id="6" name="Group 1"/>
            <p:cNvGrpSpPr/>
            <p:nvPr/>
          </p:nvGrpSpPr>
          <p:grpSpPr>
            <a:xfrm>
              <a:off x="350827" y="1739610"/>
              <a:ext cx="5512236" cy="3633894"/>
              <a:chOff x="350827" y="1739610"/>
              <a:chExt cx="5512236" cy="3633894"/>
            </a:xfrm>
          </p:grpSpPr>
          <p:pic>
            <p:nvPicPr>
              <p:cNvPr id="8"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27" y="1758050"/>
                <a:ext cx="2564989" cy="361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22" y="1739610"/>
                <a:ext cx="2539041" cy="359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739610"/>
              <a:ext cx="2557429" cy="363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altLang="en-US" sz="2700" b="1" dirty="0" smtClean="0">
                <a:solidFill>
                  <a:schemeClr val="tx1"/>
                </a:solidFill>
                <a:latin typeface="Arial" pitchFamily="34" charset="0"/>
                <a:cs typeface="Arial" pitchFamily="34" charset="0"/>
              </a:rPr>
              <a:t>Where can I find info about recycling in my area?</a:t>
            </a:r>
            <a:r>
              <a:rPr lang="en-AU" altLang="en-US" b="1" dirty="0" smtClean="0">
                <a:solidFill>
                  <a:srgbClr val="C00000"/>
                </a:solidFill>
              </a:rPr>
              <a:t/>
            </a:r>
            <a:br>
              <a:rPr lang="en-AU" altLang="en-US" b="1" dirty="0" smtClean="0">
                <a:solidFill>
                  <a:srgbClr val="C00000"/>
                </a:solidFill>
              </a:rPr>
            </a:br>
            <a:endParaRPr lang="en-AU" dirty="0"/>
          </a:p>
        </p:txBody>
      </p:sp>
      <p:sp>
        <p:nvSpPr>
          <p:cNvPr id="6" name="Text Placeholder 5"/>
          <p:cNvSpPr>
            <a:spLocks noGrp="1"/>
          </p:cNvSpPr>
          <p:nvPr>
            <p:ph type="body" sz="quarter" idx="11"/>
          </p:nvPr>
        </p:nvSpPr>
        <p:spPr>
          <a:xfrm>
            <a:off x="609041" y="5312496"/>
            <a:ext cx="7560840" cy="1008112"/>
          </a:xfrm>
          <a:solidFill>
            <a:schemeClr val="bg1"/>
          </a:solidFill>
        </p:spPr>
        <p:txBody>
          <a:bodyPr>
            <a:noAutofit/>
          </a:bodyPr>
          <a:lstStyle/>
          <a:p>
            <a:pPr algn="r" rtl="1">
              <a:spcBef>
                <a:spcPct val="0"/>
              </a:spcBef>
              <a:buNone/>
            </a:pPr>
            <a:r>
              <a:rPr lang="ar-SA" altLang="en-US" sz="1800" dirty="0">
                <a:solidFill>
                  <a:schemeClr val="tx1"/>
                </a:solidFill>
                <a:latin typeface="Arial" charset="0"/>
                <a:cs typeface="Arial" charset="0"/>
              </a:rPr>
              <a:t>بطاريات، هواتف موبايل، شاحنات البطاريات </a:t>
            </a:r>
            <a:r>
              <a:rPr lang="ar-SA" altLang="en-US" sz="1800" dirty="0" smtClean="0">
                <a:solidFill>
                  <a:schemeClr val="tx1"/>
                </a:solidFill>
                <a:latin typeface="Arial" charset="0"/>
                <a:cs typeface="Arial" charset="0"/>
              </a:rPr>
              <a:t>-المكتبات </a:t>
            </a:r>
            <a:r>
              <a:rPr lang="ar-SA" altLang="en-US" sz="1800" dirty="0">
                <a:solidFill>
                  <a:schemeClr val="tx1"/>
                </a:solidFill>
                <a:latin typeface="Arial" charset="0"/>
                <a:cs typeface="Arial" charset="0"/>
              </a:rPr>
              <a:t>العامة، محلات ألديز، إلخ</a:t>
            </a:r>
            <a:endParaRPr lang="en-AU" altLang="en-US" sz="1800" dirty="0">
              <a:solidFill>
                <a:schemeClr val="tx1"/>
              </a:solidFill>
              <a:latin typeface="Arial" charset="0"/>
              <a:cs typeface="Arial" charset="0"/>
            </a:endParaRPr>
          </a:p>
          <a:p>
            <a:pPr marL="0" indent="0" algn="r">
              <a:buNone/>
            </a:pPr>
            <a:r>
              <a:rPr lang="ar-SA" altLang="en-US" sz="1800" dirty="0">
                <a:solidFill>
                  <a:schemeClr val="tx1"/>
                </a:solidFill>
                <a:latin typeface="Arial" charset="0"/>
                <a:cs typeface="Arial" charset="0"/>
              </a:rPr>
              <a:t>أكياس البلاستيك - محلات وولورث، كولز</a:t>
            </a:r>
            <a:endParaRPr lang="en-AU" altLang="en-US" sz="1800" dirty="0">
              <a:solidFill>
                <a:schemeClr val="tx1"/>
              </a:solidFill>
              <a:latin typeface="Arial" charset="0"/>
              <a:cs typeface="Arial" charset="0"/>
            </a:endParaRPr>
          </a:p>
          <a:p>
            <a:pPr algn="r" rtl="1">
              <a:spcBef>
                <a:spcPct val="0"/>
              </a:spcBef>
              <a:buNone/>
            </a:pPr>
            <a:r>
              <a:rPr lang="ar-SA" altLang="en-US" sz="1800" dirty="0">
                <a:solidFill>
                  <a:schemeClr val="tx1"/>
                </a:solidFill>
                <a:latin typeface="Arial" charset="0"/>
                <a:cs typeface="Arial" charset="0"/>
              </a:rPr>
              <a:t>المواد الكيميائية في المنزل (دهانات، زيت، وقود، إلخ) </a:t>
            </a:r>
            <a:r>
              <a:rPr lang="ar-SA" altLang="en-US" sz="1800" dirty="0" smtClean="0">
                <a:solidFill>
                  <a:schemeClr val="tx1"/>
                </a:solidFill>
                <a:latin typeface="Arial" charset="0"/>
                <a:cs typeface="Arial" charset="0"/>
              </a:rPr>
              <a:t>-التخلّص </a:t>
            </a:r>
            <a:r>
              <a:rPr lang="ar-SA" altLang="en-US" sz="1800" dirty="0">
                <a:solidFill>
                  <a:schemeClr val="tx1"/>
                </a:solidFill>
                <a:latin typeface="Arial" charset="0"/>
                <a:cs typeface="Arial" charset="0"/>
              </a:rPr>
              <a:t>من المواد الكيميائية عن طريق المجلس البلدي</a:t>
            </a:r>
            <a:endParaRPr lang="en-AU" altLang="en-US" sz="1800" dirty="0">
              <a:solidFill>
                <a:schemeClr val="tx1"/>
              </a:solidFill>
              <a:latin typeface="Arial" charset="0"/>
              <a:cs typeface="Arial" charset="0"/>
            </a:endParaRPr>
          </a:p>
          <a:p>
            <a:pPr marL="0" indent="0">
              <a:buNone/>
            </a:pPr>
            <a:endParaRPr lang="en-AU" sz="1600" dirty="0">
              <a:latin typeface="Arial" pitchFamily="34" charset="0"/>
              <a:cs typeface="Arial" pitchFamily="34" charset="0"/>
            </a:endParaRPr>
          </a:p>
        </p:txBody>
      </p:sp>
      <p:grpSp>
        <p:nvGrpSpPr>
          <p:cNvPr id="7" name="Picture Placeholder 6" descr="This image shows a screen shot of the Bankstown City Council's webpage for Household Chemical Clean Out.  There is information on the webpage that tells a resident where, when and what can be disposed of.  Next to this screen shot, is the same webpage but in Chinese simplified.  There are options on some websites to choose language functions so that you can read the same information in another language. "/>
          <p:cNvGrpSpPr>
            <a:grpSpLocks noGrp="1"/>
          </p:cNvGrpSpPr>
          <p:nvPr/>
        </p:nvGrpSpPr>
        <p:grpSpPr>
          <a:xfrm>
            <a:off x="755650" y="1412875"/>
            <a:ext cx="7416800" cy="3887788"/>
            <a:chOff x="683568" y="2132856"/>
            <a:chExt cx="7578856" cy="3281499"/>
          </a:xfrm>
        </p:grpSpPr>
        <p:pic>
          <p:nvPicPr>
            <p:cNvPr id="8" name="Picture 6" descr="C:\Users\gillne\Documents\AQUATIC CHAMPIONS\Bankstown C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37" r="8229"/>
            <a:stretch/>
          </p:blipFill>
          <p:spPr bwMode="auto">
            <a:xfrm>
              <a:off x="683568" y="2132856"/>
              <a:ext cx="3274185" cy="328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76" t="9834" r="7716" b="9834"/>
            <a:stretch/>
          </p:blipFill>
          <p:spPr bwMode="auto">
            <a:xfrm>
              <a:off x="4211960" y="2276872"/>
              <a:ext cx="4050464" cy="302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ar-SA" altLang="en-US" sz="3600" dirty="0" smtClean="0">
                <a:solidFill>
                  <a:schemeClr val="tx1"/>
                </a:solidFill>
                <a:latin typeface="Arial" charset="0"/>
                <a:cs typeface="Arial" charset="0"/>
              </a:rPr>
              <a:t>النتائج</a:t>
            </a:r>
            <a:r>
              <a:rPr lang="en-AU" altLang="zh-CN" sz="3600" b="1" dirty="0" smtClean="0">
                <a:solidFill>
                  <a:schemeClr val="tx1"/>
                </a:solidFill>
                <a:ea typeface="宋体" pitchFamily="2" charset="-122"/>
              </a:rPr>
              <a:t/>
            </a:r>
            <a:br>
              <a:rPr lang="en-AU" altLang="zh-CN" sz="3600" b="1" dirty="0" smtClean="0">
                <a:solidFill>
                  <a:schemeClr val="tx1"/>
                </a:solidFill>
                <a:ea typeface="宋体" pitchFamily="2" charset="-122"/>
              </a:rPr>
            </a:br>
            <a:r>
              <a:rPr lang="ar-SA" altLang="en-US" sz="2800" b="1" dirty="0" smtClean="0">
                <a:solidFill>
                  <a:schemeClr val="tx1"/>
                </a:solidFill>
              </a:rPr>
              <a:t>إطلاق </a:t>
            </a:r>
            <a:r>
              <a:rPr lang="ar-SA" altLang="en-US" sz="2800" b="1" dirty="0">
                <a:solidFill>
                  <a:schemeClr val="tx1"/>
                </a:solidFill>
              </a:rPr>
              <a:t>مواد من </a:t>
            </a:r>
            <a:r>
              <a:rPr lang="ar-SA" altLang="en-US" sz="2800" b="1" dirty="0" smtClean="0">
                <a:solidFill>
                  <a:schemeClr val="tx1"/>
                </a:solidFill>
              </a:rPr>
              <a:t>القارب</a:t>
            </a:r>
            <a:r>
              <a:rPr lang="en-AU" sz="3100" dirty="0" smtClean="0">
                <a:latin typeface="Arial" pitchFamily="34" charset="0"/>
                <a:cs typeface="Arial" pitchFamily="34" charset="0"/>
              </a:rPr>
              <a:t/>
            </a:r>
            <a:br>
              <a:rPr lang="en-AU" sz="3100" dirty="0" smtClean="0">
                <a:latin typeface="Arial" pitchFamily="34" charset="0"/>
                <a:cs typeface="Arial" pitchFamily="34" charset="0"/>
              </a:rPr>
            </a:br>
            <a:endParaRPr lang="en-AU" sz="3100" dirty="0">
              <a:latin typeface="Arial" pitchFamily="34" charset="0"/>
              <a:cs typeface="Arial" pitchFamily="34" charset="0"/>
            </a:endParaRPr>
          </a:p>
        </p:txBody>
      </p:sp>
      <p:sp>
        <p:nvSpPr>
          <p:cNvPr id="6" name="Text Placeholder 5"/>
          <p:cNvSpPr>
            <a:spLocks noGrp="1"/>
          </p:cNvSpPr>
          <p:nvPr>
            <p:ph type="body" sz="quarter" idx="11"/>
          </p:nvPr>
        </p:nvSpPr>
        <p:spPr>
          <a:xfrm>
            <a:off x="755576" y="4797425"/>
            <a:ext cx="7560840" cy="1512168"/>
          </a:xfrm>
          <a:solidFill>
            <a:schemeClr val="bg1"/>
          </a:solidFill>
        </p:spPr>
        <p:txBody>
          <a:bodyPr>
            <a:normAutofit fontScale="32500" lnSpcReduction="20000"/>
          </a:bodyPr>
          <a:lstStyle/>
          <a:p>
            <a:pPr algn="r" rtl="1">
              <a:defRPr/>
            </a:pPr>
            <a:r>
              <a:rPr lang="ar-SA" sz="4900" dirty="0"/>
              <a:t>تشمل المواد التي يتم إطلاقها من القارب:</a:t>
            </a:r>
            <a:endParaRPr lang="en-AU" sz="4900" dirty="0"/>
          </a:p>
          <a:p>
            <a:pPr algn="r" rtl="1">
              <a:defRPr/>
            </a:pPr>
            <a:endParaRPr lang="en-AU" sz="4900" dirty="0"/>
          </a:p>
          <a:p>
            <a:pPr marL="285750" indent="-285750" algn="r" rtl="1">
              <a:buFont typeface="Arial" panose="020B0604020202020204" pitchFamily="34" charset="0"/>
              <a:buChar char="•"/>
              <a:defRPr/>
            </a:pPr>
            <a:r>
              <a:rPr lang="ar-SA" sz="4900" dirty="0"/>
              <a:t>القاذورات - من المراحيض الموجودة في القارب</a:t>
            </a:r>
            <a:endParaRPr lang="en-AU" sz="4900" dirty="0"/>
          </a:p>
          <a:p>
            <a:pPr marL="285750" indent="-285750" algn="r" rtl="1">
              <a:buFont typeface="Arial" panose="020B0604020202020204" pitchFamily="34" charset="0"/>
              <a:buChar char="•"/>
              <a:defRPr/>
            </a:pPr>
            <a:r>
              <a:rPr lang="ar-SA" sz="4900" dirty="0"/>
              <a:t>المياه العادمة - من مرشات الاستحمام وأحوض الغسيل في القارب</a:t>
            </a:r>
            <a:endParaRPr lang="en-AU" sz="4900" dirty="0"/>
          </a:p>
          <a:p>
            <a:pPr marL="285750" indent="-285750" algn="r" rtl="1">
              <a:buFont typeface="Arial" panose="020B0604020202020204" pitchFamily="34" charset="0"/>
              <a:buChar char="•"/>
              <a:defRPr/>
            </a:pPr>
            <a:r>
              <a:rPr lang="ar-SA" sz="4900" dirty="0"/>
              <a:t>المياه الآسنة - من جمّات المحرّكات</a:t>
            </a:r>
            <a:endParaRPr lang="en-AU" sz="4900" dirty="0"/>
          </a:p>
          <a:p>
            <a:pPr marL="2873375" indent="-2873375" algn="r">
              <a:defRPr/>
            </a:pPr>
            <a:r>
              <a:rPr lang="en-AU" sz="4900" dirty="0"/>
              <a:t>                          </a:t>
            </a:r>
            <a:r>
              <a:rPr lang="ar-SA" sz="4900" dirty="0"/>
              <a:t>الوقود </a:t>
            </a:r>
            <a:r>
              <a:rPr lang="ar-SA" dirty="0"/>
              <a:t>والزيت</a:t>
            </a:r>
            <a:endParaRPr lang="en-AU" dirty="0"/>
          </a:p>
        </p:txBody>
      </p:sp>
      <p:grpSp>
        <p:nvGrpSpPr>
          <p:cNvPr id="7" name="Picture Placeholder 6" descr="This image shows two images. One is a drawing showing a boat and a man filling his boat with fuel.  The point of view taken of the man and the boat is a bird's eye view, that is from above. From the back of the boat, there is fuel in the water.  The othe image is a photo of a white house boat with brown sludge in the water just behind the boat. This is untreated sewage. "/>
          <p:cNvGrpSpPr>
            <a:grpSpLocks noGrp="1"/>
          </p:cNvGrpSpPr>
          <p:nvPr/>
        </p:nvGrpSpPr>
        <p:grpSpPr>
          <a:xfrm>
            <a:off x="755576" y="1484784"/>
            <a:ext cx="7920880" cy="3312641"/>
            <a:chOff x="251435" y="2904446"/>
            <a:chExt cx="9052084" cy="2363859"/>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1458" t="45952" r="15714" b="15238"/>
            <a:stretch/>
          </p:blipFill>
          <p:spPr>
            <a:xfrm>
              <a:off x="4644008" y="2904446"/>
              <a:ext cx="4659511" cy="2363859"/>
            </a:xfrm>
            <a:prstGeom prst="rect">
              <a:avLst/>
            </a:prstGeom>
            <a:ln w="28575">
              <a:no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172" t="15079" r="5559" b="19000"/>
            <a:stretch/>
          </p:blipFill>
          <p:spPr>
            <a:xfrm>
              <a:off x="251435" y="2955830"/>
              <a:ext cx="4855124" cy="1983830"/>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altLang="en-US" b="1" dirty="0">
                <a:solidFill>
                  <a:schemeClr val="tx1"/>
                </a:solidFill>
                <a:latin typeface="Arial" charset="0"/>
                <a:cs typeface="Arial" charset="0"/>
              </a:rPr>
              <a:t>النتائج</a:t>
            </a:r>
            <a:r>
              <a:rPr lang="en-AU" altLang="en-US" dirty="0">
                <a:solidFill>
                  <a:schemeClr val="tx1"/>
                </a:solidFill>
                <a:latin typeface="Arial" charset="0"/>
                <a:cs typeface="Arial" charset="0"/>
              </a:rPr>
              <a:t/>
            </a:r>
            <a:br>
              <a:rPr lang="en-AU" altLang="en-US" dirty="0">
                <a:solidFill>
                  <a:schemeClr val="tx1"/>
                </a:solidFill>
                <a:latin typeface="Arial" charset="0"/>
                <a:cs typeface="Arial" charset="0"/>
              </a:rPr>
            </a:br>
            <a:r>
              <a:rPr lang="ar-AE" altLang="en-US" b="1" dirty="0">
                <a:solidFill>
                  <a:schemeClr val="tx1"/>
                </a:solidFill>
                <a:latin typeface="Arial" charset="0"/>
                <a:cs typeface="Arial" charset="0"/>
              </a:rPr>
              <a:t>اضطراب الماء خلف القارب </a:t>
            </a:r>
            <a:r>
              <a:rPr lang="ar-AE" altLang="en-US" b="1" dirty="0" smtClean="0">
                <a:solidFill>
                  <a:schemeClr val="tx1"/>
                </a:solidFill>
                <a:latin typeface="Arial" charset="0"/>
                <a:cs typeface="Arial" charset="0"/>
              </a:rPr>
              <a:t>المتحرك</a:t>
            </a:r>
            <a:endParaRPr lang="en-AU" dirty="0">
              <a:solidFill>
                <a:schemeClr val="tx1"/>
              </a:solidFill>
            </a:endParaRPr>
          </a:p>
        </p:txBody>
      </p:sp>
      <p:sp>
        <p:nvSpPr>
          <p:cNvPr id="4" name="Text Placeholder 3"/>
          <p:cNvSpPr>
            <a:spLocks noGrp="1"/>
          </p:cNvSpPr>
          <p:nvPr>
            <p:ph type="body" sz="quarter" idx="11"/>
          </p:nvPr>
        </p:nvSpPr>
        <p:spPr>
          <a:xfrm>
            <a:off x="683568" y="4941168"/>
            <a:ext cx="7560840" cy="1008112"/>
          </a:xfrm>
          <a:solidFill>
            <a:schemeClr val="bg1"/>
          </a:solidFill>
        </p:spPr>
        <p:txBody>
          <a:bodyPr>
            <a:normAutofit/>
          </a:bodyPr>
          <a:lstStyle/>
          <a:p>
            <a:pPr marL="0" indent="0" algn="r">
              <a:buNone/>
              <a:defRPr/>
            </a:pPr>
            <a:r>
              <a:rPr lang="ar-SA" altLang="en-US" dirty="0"/>
              <a:t>يمكن أن يؤدي اضطراب الماء خلف القارب المتحرّك إلى ضرب الموج على ضفاف الأنهار والمصبّات ويمكن أن </a:t>
            </a:r>
            <a:endParaRPr lang="en-AU" altLang="en-US" dirty="0"/>
          </a:p>
          <a:p>
            <a:pPr marL="0" indent="0">
              <a:buNone/>
              <a:defRPr/>
            </a:pPr>
            <a:endParaRPr lang="en-AU" dirty="0">
              <a:solidFill>
                <a:schemeClr val="tx1"/>
              </a:solidFill>
              <a:latin typeface="Arial" pitchFamily="34" charset="0"/>
              <a:cs typeface="Arial" pitchFamily="34" charset="0"/>
            </a:endParaRPr>
          </a:p>
        </p:txBody>
      </p:sp>
      <p:grpSp>
        <p:nvGrpSpPr>
          <p:cNvPr id="5" name="Picture Placeholder 4" descr="This image shows two photos. The left hand photo shows a close up shot of wash that is created by a boat.  There are waves in the water with the boat hull to the right hand side of the photo and riverbank vegetation in the background. The right hand photo shows wash created in the water.  This photo has been taken from the back of a boat.  "/>
          <p:cNvGrpSpPr>
            <a:grpSpLocks noGrp="1"/>
          </p:cNvGrpSpPr>
          <p:nvPr/>
        </p:nvGrpSpPr>
        <p:grpSpPr>
          <a:xfrm>
            <a:off x="755576" y="1916832"/>
            <a:ext cx="7433408" cy="2664196"/>
            <a:chOff x="323444" y="2750246"/>
            <a:chExt cx="8471633" cy="2121841"/>
          </a:xfrm>
        </p:grpSpPr>
        <p:pic>
          <p:nvPicPr>
            <p:cNvPr id="6" name="Picture 8" descr="http://gallantleader.com/wp-content/uploads/2014/03/866691_114566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2" t="19939" r="3859" b="14971"/>
            <a:stretch/>
          </p:blipFill>
          <p:spPr bwMode="auto">
            <a:xfrm>
              <a:off x="4590843" y="2864944"/>
              <a:ext cx="4204234" cy="1876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98" t="7220" r="10439" b="12879"/>
            <a:stretch/>
          </p:blipFill>
          <p:spPr>
            <a:xfrm>
              <a:off x="323444" y="2750246"/>
              <a:ext cx="4105774" cy="2121841"/>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solidFill>
            <a:schemeClr val="bg1"/>
          </a:solidFill>
        </p:spPr>
        <p:txBody>
          <a:bodyPr>
            <a:normAutofit fontScale="92500" lnSpcReduction="10000"/>
          </a:bodyPr>
          <a:lstStyle/>
          <a:p>
            <a:pPr marL="0" indent="0" algn="r">
              <a:buNone/>
            </a:pPr>
            <a:r>
              <a:rPr lang="ar-SA" altLang="en-US" dirty="0"/>
              <a:t>كل القوارب تبدأ ببطء إلى أن تنتقل إلى سرعة يصبح معها القارب تقريباً أعلى من الماء. أية مرحلة تؤدي إلى أعلى </a:t>
            </a:r>
            <a:r>
              <a:rPr lang="en-AU" altLang="en-US" dirty="0"/>
              <a:t>.</a:t>
            </a:r>
            <a:r>
              <a:rPr lang="ar-SA" altLang="en-US" dirty="0"/>
              <a:t>مستوى من اضطراب الماء خلف القارب المتحرّك</a:t>
            </a:r>
            <a:endParaRPr lang="en-AU" altLang="en-US" dirty="0"/>
          </a:p>
          <a:p>
            <a:pPr marL="0" indent="0">
              <a:buNone/>
            </a:pPr>
            <a:endParaRPr lang="en-AU" dirty="0"/>
          </a:p>
        </p:txBody>
      </p:sp>
      <p:grpSp>
        <p:nvGrpSpPr>
          <p:cNvPr id="10" name="Picture Placeholder 9" descr="This image shows three photos.  The left hand photo shows a boat when it starts up in the water.  This stage goes slowly and therefore creates the least amount of wake.   A white arrows directs it to the second photo which shows a boat gaining speed to transition to the plane.  This is when the most wake is made.  The third photo shows a boat on a plane, which causes less wake than the previous photo. "/>
          <p:cNvGrpSpPr>
            <a:grpSpLocks noGrp="1"/>
          </p:cNvGrpSpPr>
          <p:nvPr/>
        </p:nvGrpSpPr>
        <p:grpSpPr>
          <a:xfrm>
            <a:off x="611188" y="333375"/>
            <a:ext cx="7416800" cy="3959225"/>
            <a:chOff x="467544" y="1095375"/>
            <a:chExt cx="7633915" cy="4801865"/>
          </a:xfrm>
        </p:grpSpPr>
        <p:grpSp>
          <p:nvGrpSpPr>
            <p:cNvPr id="11" name="Group 3"/>
            <p:cNvGrpSpPr/>
            <p:nvPr/>
          </p:nvGrpSpPr>
          <p:grpSpPr>
            <a:xfrm>
              <a:off x="467544" y="1095375"/>
              <a:ext cx="7633915" cy="4801865"/>
              <a:chOff x="395288" y="260350"/>
              <a:chExt cx="7633915" cy="4801865"/>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3482"/>
              <a:stretch>
                <a:fillRect/>
              </a:stretch>
            </p:blipFill>
            <p:spPr bwMode="auto">
              <a:xfrm>
                <a:off x="2555528" y="2954015"/>
                <a:ext cx="36703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60350"/>
                <a:ext cx="370363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728" y="289719"/>
                <a:ext cx="367347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Arrow Connector 11"/>
            <p:cNvCxnSpPr/>
            <p:nvPr/>
          </p:nvCxnSpPr>
          <p:spPr>
            <a:xfrm>
              <a:off x="3923928" y="2996952"/>
              <a:ext cx="1224136" cy="0"/>
            </a:xfrm>
            <a:prstGeom prst="straightConnector1">
              <a:avLst/>
            </a:prstGeom>
            <a:ln w="571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724128" y="3212976"/>
              <a:ext cx="0" cy="1152128"/>
            </a:xfrm>
            <a:prstGeom prst="straightConnector1">
              <a:avLst/>
            </a:prstGeom>
            <a:ln w="571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altLang="en-US" sz="4400" dirty="0">
                <a:solidFill>
                  <a:schemeClr val="tx1"/>
                </a:solidFill>
                <a:cs typeface="Arial" charset="0"/>
              </a:rPr>
              <a:t>ملخّص </a:t>
            </a:r>
            <a:r>
              <a:rPr lang="ar-SA" altLang="en-US" sz="4400" dirty="0" smtClean="0">
                <a:solidFill>
                  <a:schemeClr val="tx1"/>
                </a:solidFill>
                <a:cs typeface="Arial" charset="0"/>
              </a:rPr>
              <a:t>العرض</a:t>
            </a:r>
            <a:endParaRPr lang="en-AU" dirty="0">
              <a:solidFill>
                <a:schemeClr val="tx1"/>
              </a:solidFill>
            </a:endParaRPr>
          </a:p>
        </p:txBody>
      </p:sp>
      <p:sp>
        <p:nvSpPr>
          <p:cNvPr id="3" name="Content Placeholder 2"/>
          <p:cNvSpPr>
            <a:spLocks noGrp="1"/>
          </p:cNvSpPr>
          <p:nvPr>
            <p:ph idx="4294967295"/>
          </p:nvPr>
        </p:nvSpPr>
        <p:spPr>
          <a:xfrm>
            <a:off x="467544" y="1484784"/>
            <a:ext cx="8229600" cy="4525963"/>
          </a:xfrm>
          <a:solidFill>
            <a:schemeClr val="bg1"/>
          </a:solidFill>
        </p:spPr>
        <p:txBody>
          <a:bodyPr/>
          <a:lstStyle/>
          <a:p>
            <a:pPr marL="0" indent="0" algn="r">
              <a:buNone/>
            </a:pPr>
            <a:r>
              <a:rPr lang="ar-SA" dirty="0"/>
              <a:t>قيَم البيئة المائية</a:t>
            </a:r>
            <a:endParaRPr lang="en-AU" dirty="0"/>
          </a:p>
          <a:p>
            <a:pPr marL="0" indent="0" algn="r">
              <a:buNone/>
            </a:pPr>
            <a:r>
              <a:rPr lang="ar-SA" dirty="0"/>
              <a:t>ما هي الفائدة لمستخدِمي القوارب وصائدي الإسماك</a:t>
            </a:r>
            <a:endParaRPr lang="en-AU" dirty="0"/>
          </a:p>
          <a:p>
            <a:pPr marL="0" indent="0" algn="r">
              <a:buNone/>
            </a:pPr>
            <a:r>
              <a:rPr lang="ar-LB" altLang="en-US" dirty="0">
                <a:solidFill>
                  <a:schemeClr val="tx1"/>
                </a:solidFill>
                <a:cs typeface="Arial" charset="0"/>
              </a:rPr>
              <a:t>مواطن</a:t>
            </a:r>
            <a:r>
              <a:rPr lang="ar-SA" altLang="en-US" dirty="0">
                <a:solidFill>
                  <a:schemeClr val="tx1"/>
                </a:solidFill>
                <a:cs typeface="Arial" charset="0"/>
              </a:rPr>
              <a:t> مائية </a:t>
            </a:r>
            <a:r>
              <a:rPr lang="ar-SA" altLang="en-US" dirty="0" smtClean="0">
                <a:solidFill>
                  <a:schemeClr val="tx1"/>
                </a:solidFill>
                <a:cs typeface="Arial" charset="0"/>
              </a:rPr>
              <a:t>هامة</a:t>
            </a:r>
            <a:endParaRPr lang="en-AU" altLang="en-US" dirty="0" smtClean="0">
              <a:solidFill>
                <a:schemeClr val="tx1"/>
              </a:solidFill>
              <a:cs typeface="Arial" charset="0"/>
            </a:endParaRPr>
          </a:p>
          <a:p>
            <a:pPr marL="0" lvl="1" indent="0" algn="r">
              <a:buNone/>
            </a:pPr>
            <a:r>
              <a:rPr lang="ar-SA" altLang="en-US" sz="2800" dirty="0">
                <a:solidFill>
                  <a:schemeClr val="tx1"/>
                </a:solidFill>
                <a:latin typeface="Arial" charset="0"/>
                <a:cs typeface="Arial" charset="0"/>
              </a:rPr>
              <a:t>النتائج– </a:t>
            </a:r>
            <a:r>
              <a:rPr lang="ar-LB" altLang="en-US" sz="2800" dirty="0">
                <a:solidFill>
                  <a:schemeClr val="tx1"/>
                </a:solidFill>
                <a:latin typeface="Arial" charset="0"/>
                <a:cs typeface="Arial" charset="0"/>
              </a:rPr>
              <a:t>الموطن</a:t>
            </a:r>
            <a:r>
              <a:rPr lang="ar-SA" altLang="en-US" sz="2800" dirty="0">
                <a:solidFill>
                  <a:schemeClr val="tx1"/>
                </a:solidFill>
                <a:latin typeface="Arial" charset="0"/>
                <a:cs typeface="Arial" charset="0"/>
              </a:rPr>
              <a:t> المائي</a:t>
            </a:r>
            <a:endParaRPr lang="en-AU" altLang="en-US" sz="2800" dirty="0">
              <a:solidFill>
                <a:schemeClr val="tx1"/>
              </a:solidFill>
              <a:latin typeface="Arial" charset="0"/>
              <a:cs typeface="Arial" charset="0"/>
            </a:endParaRPr>
          </a:p>
          <a:p>
            <a:pPr marL="0" lvl="1" indent="0" algn="r">
              <a:buNone/>
            </a:pPr>
            <a:r>
              <a:rPr lang="ar-SA" altLang="en-US" sz="2800" dirty="0" smtClean="0">
                <a:solidFill>
                  <a:schemeClr val="tx1"/>
                </a:solidFill>
                <a:latin typeface="Arial" charset="0"/>
                <a:cs typeface="Arial" charset="0"/>
              </a:rPr>
              <a:t>الآفات المائية</a:t>
            </a:r>
            <a:endParaRPr lang="en-AU" altLang="en-US" sz="2800" dirty="0" smtClean="0">
              <a:solidFill>
                <a:schemeClr val="tx1"/>
              </a:solidFill>
              <a:latin typeface="Arial" charset="0"/>
              <a:cs typeface="Arial" charset="0"/>
            </a:endParaRPr>
          </a:p>
          <a:p>
            <a:pPr marL="0" lvl="1" indent="0" algn="r">
              <a:buNone/>
            </a:pPr>
            <a:r>
              <a:rPr lang="ar-SA" altLang="en-US" sz="2800" dirty="0">
                <a:solidFill>
                  <a:schemeClr val="tx1"/>
                </a:solidFill>
                <a:latin typeface="Arial" charset="0"/>
                <a:cs typeface="Arial" charset="0"/>
              </a:rPr>
              <a:t>الآفات المائية </a:t>
            </a:r>
            <a:r>
              <a:rPr lang="en-AU" altLang="en-US" sz="2800" dirty="0" smtClean="0">
                <a:solidFill>
                  <a:schemeClr val="tx1"/>
                </a:solidFill>
                <a:latin typeface="Arial" charset="0"/>
                <a:cs typeface="Arial" charset="0"/>
              </a:rPr>
              <a:t>-</a:t>
            </a:r>
            <a:r>
              <a:rPr lang="ar-SA" altLang="en-US" sz="2800" dirty="0" smtClean="0">
                <a:solidFill>
                  <a:schemeClr val="tx1"/>
                </a:solidFill>
                <a:latin typeface="Arial" charset="0"/>
                <a:cs typeface="Arial" charset="0"/>
              </a:rPr>
              <a:t>النتائج</a:t>
            </a:r>
            <a:endParaRPr lang="en-AU" altLang="en-US" sz="2800" dirty="0">
              <a:solidFill>
                <a:schemeClr val="tx1"/>
              </a:solidFill>
              <a:latin typeface="Arial" charset="0"/>
              <a:cs typeface="Arial" charset="0"/>
            </a:endParaRPr>
          </a:p>
          <a:p>
            <a:pPr marL="0" lvl="1" indent="0">
              <a:buNone/>
            </a:pPr>
            <a:endParaRPr lang="en-AU" altLang="en-US" sz="2800" dirty="0">
              <a:solidFill>
                <a:schemeClr val="tx1"/>
              </a:solidFill>
              <a:latin typeface="Arial"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solidFill>
            <a:schemeClr val="bg1"/>
          </a:solidFill>
        </p:spPr>
        <p:txBody>
          <a:bodyPr>
            <a:normAutofit fontScale="92500" lnSpcReduction="10000"/>
          </a:bodyPr>
          <a:lstStyle/>
          <a:p>
            <a:pPr marL="0" indent="0" algn="r">
              <a:buNone/>
            </a:pPr>
            <a:r>
              <a:rPr lang="ar-SA" altLang="en-US" dirty="0"/>
              <a:t>يمكن أن يؤدي اضطراب الماء خلف القارب المتحرّك إلى تآكل ضفاف الأنهار في الممرات المائية </a:t>
            </a:r>
            <a:r>
              <a:rPr lang="ar-SA" altLang="en-US" b="1" dirty="0"/>
              <a:t>الضيّقة</a:t>
            </a:r>
            <a:r>
              <a:rPr lang="ar-SA" altLang="en-US" dirty="0"/>
              <a:t> وليس في </a:t>
            </a:r>
            <a:r>
              <a:rPr lang="en-AU" altLang="en-US" dirty="0"/>
              <a:t>.</a:t>
            </a:r>
            <a:r>
              <a:rPr lang="ar-SA" altLang="en-US" dirty="0"/>
              <a:t>الممرات المائية الواسعة</a:t>
            </a:r>
            <a:r>
              <a:rPr lang="en-AU" altLang="en-US" dirty="0"/>
              <a:t>+</a:t>
            </a:r>
          </a:p>
          <a:p>
            <a:pPr marL="0" indent="0" algn="just">
              <a:buNone/>
            </a:pPr>
            <a:endParaRPr lang="en-AU" dirty="0">
              <a:solidFill>
                <a:schemeClr val="tx1"/>
              </a:solidFill>
            </a:endParaRPr>
          </a:p>
        </p:txBody>
      </p:sp>
      <p:grpSp>
        <p:nvGrpSpPr>
          <p:cNvPr id="5" name="Picture Placeholder 4" descr="This image shows two aerial photos. The left hand photo shows the waves produce by a boat in a narrow waterways. These waves will hit the riverbank very quickly which is one of the reasons for riverbank erosion.  The right hand photo shows a boat in an estuary.  This is a wider waterway. The boat is moving through the middle of the estuary and although it is making waves, these waves will dissipate before they reach the banks. "/>
          <p:cNvGrpSpPr>
            <a:grpSpLocks noGrp="1"/>
          </p:cNvGrpSpPr>
          <p:nvPr/>
        </p:nvGrpSpPr>
        <p:grpSpPr>
          <a:xfrm>
            <a:off x="611560" y="1052736"/>
            <a:ext cx="7416800" cy="2663577"/>
            <a:chOff x="-1044623" y="3356992"/>
            <a:chExt cx="8552313" cy="1547814"/>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356992"/>
              <a:ext cx="4303842" cy="154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000" t="14667" r="4571" b="19047"/>
            <a:stretch/>
          </p:blipFill>
          <p:spPr>
            <a:xfrm>
              <a:off x="-1044623" y="3356992"/>
              <a:ext cx="4046095" cy="1422282"/>
            </a:xfrm>
            <a:prstGeom prst="rect">
              <a:avLst/>
            </a:prstGeom>
          </p:spPr>
        </p:pic>
        <p:sp>
          <p:nvSpPr>
            <p:cNvPr id="8" name="Oval 7"/>
            <p:cNvSpPr/>
            <p:nvPr/>
          </p:nvSpPr>
          <p:spPr>
            <a:xfrm>
              <a:off x="-72008" y="3573015"/>
              <a:ext cx="1907704" cy="745972"/>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Oval 8"/>
            <p:cNvSpPr/>
            <p:nvPr/>
          </p:nvSpPr>
          <p:spPr>
            <a:xfrm>
              <a:off x="4020784" y="3900546"/>
              <a:ext cx="1260671" cy="50213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ar-SA" altLang="en-US" sz="4000" dirty="0">
                <a:solidFill>
                  <a:schemeClr val="tx1"/>
                </a:solidFill>
                <a:latin typeface="Arial" charset="0"/>
                <a:cs typeface="Arial" charset="0"/>
              </a:rPr>
              <a:t>مشاكل تصيب الأعشاب </a:t>
            </a:r>
            <a:r>
              <a:rPr lang="ar-SA" altLang="en-US" sz="4000" dirty="0" smtClean="0">
                <a:solidFill>
                  <a:schemeClr val="tx1"/>
                </a:solidFill>
                <a:latin typeface="Arial" charset="0"/>
                <a:cs typeface="Arial" charset="0"/>
              </a:rPr>
              <a:t>البحرية</a:t>
            </a:r>
            <a:endParaRPr lang="en-AU" sz="4000" dirty="0">
              <a:solidFill>
                <a:schemeClr val="tx1"/>
              </a:solidFill>
            </a:endParaRPr>
          </a:p>
        </p:txBody>
      </p:sp>
      <p:sp>
        <p:nvSpPr>
          <p:cNvPr id="5" name="Text Placeholder 4"/>
          <p:cNvSpPr>
            <a:spLocks noGrp="1"/>
          </p:cNvSpPr>
          <p:nvPr>
            <p:ph type="body" sz="quarter" idx="11"/>
          </p:nvPr>
        </p:nvSpPr>
        <p:spPr>
          <a:solidFill>
            <a:schemeClr val="bg1"/>
          </a:solidFill>
        </p:spPr>
        <p:txBody>
          <a:bodyPr/>
          <a:lstStyle/>
          <a:p>
            <a:pPr marL="0" indent="0">
              <a:buNone/>
            </a:pPr>
            <a:r>
              <a:rPr lang="ar-SA" altLang="en-US" dirty="0">
                <a:solidFill>
                  <a:schemeClr val="tx1"/>
                </a:solidFill>
                <a:latin typeface="Arial" charset="0"/>
                <a:cs typeface="Arial" charset="0"/>
              </a:rPr>
              <a:t>الضرر الذي يلحق بسطح عشب البحر نتيجة مراوح المحركات</a:t>
            </a:r>
          </a:p>
          <a:p>
            <a:pPr marL="0" indent="0">
              <a:buNone/>
            </a:pPr>
            <a:endParaRPr lang="en-AU" dirty="0"/>
          </a:p>
        </p:txBody>
      </p:sp>
      <p:grpSp>
        <p:nvGrpSpPr>
          <p:cNvPr id="6" name="Picture Placeholder 5" descr="This image shows two photos. The left hand photo shows a bed of seagrass in the water that has exposed sand showing through the  middle of the seagrass. This is seagrass that has been damaged by boat propellers. The right hand photo shows a close up of a boat propeller moving in the water and amongst seagrass. "/>
          <p:cNvGrpSpPr>
            <a:grpSpLocks noGrp="1"/>
          </p:cNvGrpSpPr>
          <p:nvPr/>
        </p:nvGrpSpPr>
        <p:grpSpPr>
          <a:xfrm>
            <a:off x="755650" y="1412875"/>
            <a:ext cx="7416800" cy="3887788"/>
            <a:chOff x="260854" y="1370856"/>
            <a:chExt cx="8128040" cy="4868811"/>
          </a:xfrm>
        </p:grpSpPr>
        <p:grpSp>
          <p:nvGrpSpPr>
            <p:cNvPr id="7" name="Group 16"/>
            <p:cNvGrpSpPr>
              <a:grpSpLocks/>
            </p:cNvGrpSpPr>
            <p:nvPr/>
          </p:nvGrpSpPr>
          <p:grpSpPr bwMode="auto">
            <a:xfrm>
              <a:off x="260854" y="1370856"/>
              <a:ext cx="5601984" cy="4868811"/>
              <a:chOff x="82" y="816"/>
              <a:chExt cx="2310" cy="2460"/>
            </a:xfrm>
          </p:grpSpPr>
          <p:pic>
            <p:nvPicPr>
              <p:cNvPr id="9" name="Picture 2" descr="71 Scour through Posidonia austral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56" t="17407"/>
              <a:stretch/>
            </p:blipFill>
            <p:spPr bwMode="auto">
              <a:xfrm>
                <a:off x="82" y="816"/>
                <a:ext cx="2310" cy="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179" y="3144"/>
                <a:ext cx="57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AU" altLang="en-US" sz="1000" b="1" dirty="0" smtClean="0">
                    <a:solidFill>
                      <a:schemeClr val="bg1"/>
                    </a:solidFill>
                    <a:latin typeface="Arial" charset="0"/>
                  </a:rPr>
                  <a:t>Photo: </a:t>
                </a:r>
                <a:r>
                  <a:rPr lang="en-AU" altLang="en-US" sz="1000" b="1" dirty="0">
                    <a:solidFill>
                      <a:schemeClr val="bg1"/>
                    </a:solidFill>
                    <a:latin typeface="Arial" charset="0"/>
                  </a:rPr>
                  <a:t>Dave </a:t>
                </a:r>
                <a:r>
                  <a:rPr lang="en-AU" altLang="en-US" sz="1000" b="1" dirty="0" err="1">
                    <a:solidFill>
                      <a:schemeClr val="bg1"/>
                    </a:solidFill>
                    <a:latin typeface="Arial" charset="0"/>
                  </a:rPr>
                  <a:t>Harasti</a:t>
                </a:r>
                <a:endParaRPr lang="en-US" altLang="en-US" sz="1000" b="1" dirty="0">
                  <a:solidFill>
                    <a:schemeClr val="bg1"/>
                  </a:solidFill>
                  <a:latin typeface="Arial" charset="0"/>
                </a:endParaRPr>
              </a:p>
            </p:txBody>
          </p:sp>
        </p:grpSp>
        <p:pic>
          <p:nvPicPr>
            <p:cNvPr id="8"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699" t="7248" r="8025" b="8598"/>
            <a:stretch/>
          </p:blipFill>
          <p:spPr>
            <a:xfrm>
              <a:off x="4716016" y="1628800"/>
              <a:ext cx="3672878" cy="2718413"/>
            </a:xfrm>
            <a:prstGeom prst="rect">
              <a:avLst/>
            </a:prstGeom>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ar-SA" altLang="en-US" dirty="0">
                <a:solidFill>
                  <a:schemeClr val="tx1"/>
                </a:solidFill>
                <a:latin typeface="Arial" charset="0"/>
                <a:cs typeface="Arial" charset="0"/>
              </a:rPr>
              <a:t>مشاكل تصيب الأعشاب </a:t>
            </a:r>
            <a:r>
              <a:rPr lang="ar-SA" altLang="en-US" dirty="0" smtClean="0">
                <a:solidFill>
                  <a:schemeClr val="tx1"/>
                </a:solidFill>
                <a:latin typeface="Arial" charset="0"/>
                <a:cs typeface="Arial" charset="0"/>
              </a:rPr>
              <a:t>البحرية</a:t>
            </a:r>
            <a:endParaRPr lang="en-AU" dirty="0">
              <a:solidFill>
                <a:schemeClr val="tx1"/>
              </a:solidFill>
            </a:endParaRPr>
          </a:p>
        </p:txBody>
      </p:sp>
      <p:sp>
        <p:nvSpPr>
          <p:cNvPr id="6" name="Text Placeholder 5"/>
          <p:cNvSpPr>
            <a:spLocks noGrp="1"/>
          </p:cNvSpPr>
          <p:nvPr>
            <p:ph type="body" sz="quarter" idx="11"/>
          </p:nvPr>
        </p:nvSpPr>
        <p:spPr>
          <a:solidFill>
            <a:schemeClr val="bg1"/>
          </a:solidFill>
        </p:spPr>
        <p:txBody>
          <a:bodyPr/>
          <a:lstStyle/>
          <a:p>
            <a:pPr marL="0" indent="0">
              <a:buNone/>
            </a:pPr>
            <a:r>
              <a:rPr lang="ar-AE" altLang="en-US" dirty="0">
                <a:solidFill>
                  <a:schemeClr val="tx1"/>
                </a:solidFill>
                <a:latin typeface="Arial" charset="0"/>
                <a:cs typeface="Arial" charset="0"/>
              </a:rPr>
              <a:t>يمكن أن تتضرّر الأعشاب البحرية والصخور المرجانية نتيجة المراسي وسلاسلها والمحرآات.</a:t>
            </a:r>
            <a:endParaRPr lang="en-AU" altLang="en-US" dirty="0">
              <a:solidFill>
                <a:schemeClr val="tx1"/>
              </a:solidFill>
              <a:latin typeface="Arial" charset="0"/>
              <a:cs typeface="Arial" charset="0"/>
            </a:endParaRPr>
          </a:p>
          <a:p>
            <a:pPr marL="0" indent="0">
              <a:buNone/>
            </a:pPr>
            <a:endParaRPr lang="en-AU" dirty="0" smtClean="0"/>
          </a:p>
        </p:txBody>
      </p:sp>
      <p:grpSp>
        <p:nvGrpSpPr>
          <p:cNvPr id="7" name="Picture Placeholder 6" descr="This image shows two photos. The left hand photo is of an anchor moving through seagrass.  As it has moved, there is scarring and damage of seagrass.  The right hand photo shows a large chain attached to an anchor that is not seen in the photo. The chain is laying on the seagrass bed.  When this chain moves in the water, it will also damage the seagrass that it is near. "/>
          <p:cNvGrpSpPr>
            <a:grpSpLocks noGrp="1"/>
          </p:cNvGrpSpPr>
          <p:nvPr/>
        </p:nvGrpSpPr>
        <p:grpSpPr>
          <a:xfrm>
            <a:off x="755650" y="1412875"/>
            <a:ext cx="7416800" cy="3887788"/>
            <a:chOff x="971600" y="1628800"/>
            <a:chExt cx="7960884" cy="4642413"/>
          </a:xfrm>
        </p:grpSpPr>
        <p:pic>
          <p:nvPicPr>
            <p:cNvPr id="8" name="Picture 7" descr="https://i.ytimg.com/vi/yCs0AdC7QKY/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276872"/>
              <a:ext cx="4864540" cy="27363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0148" b="7328"/>
            <a:stretch/>
          </p:blipFill>
          <p:spPr>
            <a:xfrm>
              <a:off x="971600" y="1628800"/>
              <a:ext cx="3312368" cy="4406338"/>
            </a:xfrm>
            <a:prstGeom prst="rect">
              <a:avLst/>
            </a:prstGeom>
          </p:spPr>
        </p:pic>
        <p:sp>
          <p:nvSpPr>
            <p:cNvPr id="10" name="Rectangle 9"/>
            <p:cNvSpPr/>
            <p:nvPr/>
          </p:nvSpPr>
          <p:spPr>
            <a:xfrm>
              <a:off x="971600" y="6021288"/>
              <a:ext cx="3602268" cy="249925"/>
            </a:xfrm>
            <a:prstGeom prst="rect">
              <a:avLst/>
            </a:prstGeom>
          </p:spPr>
          <p:txBody>
            <a:bodyPr wrap="none">
              <a:spAutoFit/>
            </a:bodyPr>
            <a:lstStyle/>
            <a:p>
              <a:r>
                <a:rPr lang="en-AU" sz="1100" b="1" dirty="0" smtClean="0"/>
                <a:t>Photo: ©</a:t>
              </a:r>
              <a:r>
                <a:rPr lang="en-AU" sz="1100" b="1" dirty="0" err="1" smtClean="0"/>
                <a:t>Florent</a:t>
              </a:r>
              <a:r>
                <a:rPr lang="en-AU" sz="1100" b="1" dirty="0" smtClean="0"/>
                <a:t> </a:t>
              </a:r>
              <a:r>
                <a:rPr lang="en-AU" sz="1100" b="1" dirty="0" err="1"/>
                <a:t>BEAU_Service</a:t>
              </a:r>
              <a:r>
                <a:rPr lang="en-AU" sz="1100" b="1" dirty="0"/>
                <a:t> </a:t>
              </a:r>
              <a:r>
                <a:rPr lang="en-AU" sz="1100" b="1" dirty="0" err="1"/>
                <a:t>Observatoire</a:t>
              </a:r>
              <a:r>
                <a:rPr lang="en-AU" sz="1100" b="1" dirty="0"/>
                <a:t> </a:t>
              </a:r>
              <a:r>
                <a:rPr lang="en-AU" sz="1100" b="1" dirty="0" err="1"/>
                <a:t>marin</a:t>
              </a:r>
              <a:endParaRPr lang="en-AU" sz="1100" b="1" dirty="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Picture Placeholder 13" descr="This image shows two photos.  The left hand photo shows a block and chain mooring underwater.  From this photo a red arrow points to the right hand photo of a high shot overlooking a part of Lake Macquarie in NSW.  In this photo, there are a number of boats moored.  Surrounding these boats are light coloured patches contrasting with the darker water.  The darker part of the water are the areas where seagrass is below in the water. The light coloured patches are the areas where the chain from the mooring has damaged seagrass. "/>
          <p:cNvGrpSpPr>
            <a:grpSpLocks noGrp="1"/>
          </p:cNvGrpSpPr>
          <p:nvPr/>
        </p:nvGrpSpPr>
        <p:grpSpPr>
          <a:xfrm>
            <a:off x="250825" y="1628775"/>
            <a:ext cx="8713788" cy="4220437"/>
            <a:chOff x="251520" y="1268760"/>
            <a:chExt cx="8639696" cy="3629314"/>
          </a:xfrm>
        </p:grpSpPr>
        <p:pic>
          <p:nvPicPr>
            <p:cNvPr id="15" name="Picture 2"/>
            <p:cNvPicPr>
              <a:picLocks noChangeAspect="1"/>
            </p:cNvPicPr>
            <p:nvPr/>
          </p:nvPicPr>
          <p:blipFill>
            <a:blip r:embed="rId2" cstate="print">
              <a:extLst>
                <a:ext uri="{28A0092B-C50C-407E-A947-70E740481C1C}">
                  <a14:useLocalDpi xmlns:a14="http://schemas.microsoft.com/office/drawing/2010/main" val="0"/>
                </a:ext>
              </a:extLst>
            </a:blip>
            <a:srcRect l="13452" t="19835" r="17760" b="4010"/>
            <a:stretch>
              <a:fillRect/>
            </a:stretch>
          </p:blipFill>
          <p:spPr bwMode="auto">
            <a:xfrm>
              <a:off x="3923928" y="1268760"/>
              <a:ext cx="4967288" cy="346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2"/>
            <p:cNvGrpSpPr/>
            <p:nvPr/>
          </p:nvGrpSpPr>
          <p:grpSpPr>
            <a:xfrm>
              <a:off x="251520" y="2197617"/>
              <a:ext cx="6657620" cy="2700457"/>
              <a:chOff x="251520" y="2197617"/>
              <a:chExt cx="6657620" cy="2700457"/>
            </a:xfrm>
          </p:grpSpPr>
          <p:grpSp>
            <p:nvGrpSpPr>
              <p:cNvPr id="17" name="Group 3"/>
              <p:cNvGrpSpPr/>
              <p:nvPr/>
            </p:nvGrpSpPr>
            <p:grpSpPr>
              <a:xfrm>
                <a:off x="251520" y="2197617"/>
                <a:ext cx="6657620" cy="2700457"/>
                <a:chOff x="323528" y="2197617"/>
                <a:chExt cx="6657620" cy="2700457"/>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197617"/>
                  <a:ext cx="3660775" cy="231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1835696" y="3284984"/>
                  <a:ext cx="2880320" cy="79208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822148" y="2940687"/>
                  <a:ext cx="2159000" cy="195738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grpSp>
          <p:sp>
            <p:nvSpPr>
              <p:cNvPr id="18" name="TextBox 9"/>
              <p:cNvSpPr txBox="1">
                <a:spLocks noChangeArrowheads="1"/>
              </p:cNvSpPr>
              <p:nvPr/>
            </p:nvSpPr>
            <p:spPr bwMode="auto">
              <a:xfrm>
                <a:off x="1907704" y="4509120"/>
                <a:ext cx="1976438"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Verdan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Verdan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Verdan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Verdan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Verdan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Verdana" pitchFamily="34" charset="0"/>
                    <a:cs typeface="Helvetica" pitchFamily="34" charset="0"/>
                  </a:defRPr>
                </a:lvl9pPr>
              </a:lstStyle>
              <a:p>
                <a:pPr eaLnBrk="1" hangingPunct="1">
                  <a:spcBef>
                    <a:spcPct val="0"/>
                  </a:spcBef>
                  <a:buFontTx/>
                  <a:buNone/>
                </a:pPr>
                <a:r>
                  <a:rPr lang="en-AU" altLang="en-US" sz="1400" dirty="0">
                    <a:solidFill>
                      <a:schemeClr val="tx1"/>
                    </a:solidFill>
                    <a:latin typeface="Arial" charset="0"/>
                    <a:cs typeface="Arial" charset="0"/>
                  </a:rPr>
                  <a:t>Lake Macquarie, NSW</a:t>
                </a:r>
              </a:p>
            </p:txBody>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60648"/>
            <a:ext cx="8229600" cy="825054"/>
          </a:xfrm>
        </p:spPr>
        <p:txBody>
          <a:bodyPr>
            <a:noAutofit/>
          </a:bodyPr>
          <a:lstStyle/>
          <a:p>
            <a:r>
              <a:rPr lang="ar-SA" altLang="en-US" sz="4000" dirty="0" smtClean="0">
                <a:solidFill>
                  <a:schemeClr val="tx1"/>
                </a:solidFill>
              </a:rPr>
              <a:t>النتائج</a:t>
            </a:r>
            <a:r>
              <a:rPr lang="en-AU" altLang="en-US" sz="4000" dirty="0" smtClean="0">
                <a:solidFill>
                  <a:srgbClr val="C00000"/>
                </a:solidFill>
              </a:rPr>
              <a:t/>
            </a:r>
            <a:br>
              <a:rPr lang="en-AU" altLang="en-US" sz="4000" dirty="0" smtClean="0">
                <a:solidFill>
                  <a:srgbClr val="C00000"/>
                </a:solidFill>
              </a:rPr>
            </a:br>
            <a:r>
              <a:rPr lang="ar-LB" altLang="en-US" sz="4000" dirty="0">
                <a:solidFill>
                  <a:schemeClr val="tx1"/>
                </a:solidFill>
              </a:rPr>
              <a:t>الموطن</a:t>
            </a:r>
            <a:r>
              <a:rPr lang="ar-SA" altLang="en-US" sz="4000" dirty="0">
                <a:solidFill>
                  <a:schemeClr val="tx1"/>
                </a:solidFill>
              </a:rPr>
              <a:t> </a:t>
            </a:r>
            <a:r>
              <a:rPr lang="ar-SA" altLang="en-US" sz="4000" dirty="0" smtClean="0">
                <a:solidFill>
                  <a:schemeClr val="tx1"/>
                </a:solidFill>
              </a:rPr>
              <a:t>المائي</a:t>
            </a:r>
            <a:endParaRPr lang="en-AU" sz="4000" dirty="0">
              <a:solidFill>
                <a:schemeClr val="tx1"/>
              </a:solidFill>
            </a:endParaRPr>
          </a:p>
        </p:txBody>
      </p:sp>
      <p:sp>
        <p:nvSpPr>
          <p:cNvPr id="6" name="Text Placeholder 5"/>
          <p:cNvSpPr>
            <a:spLocks noGrp="1"/>
          </p:cNvSpPr>
          <p:nvPr>
            <p:ph type="body" sz="quarter" idx="11"/>
          </p:nvPr>
        </p:nvSpPr>
        <p:spPr>
          <a:solidFill>
            <a:schemeClr val="bg1"/>
          </a:solidFill>
        </p:spPr>
        <p:txBody>
          <a:bodyPr>
            <a:normAutofit fontScale="92500"/>
          </a:bodyPr>
          <a:lstStyle/>
          <a:p>
            <a:pPr marL="0" indent="0">
              <a:buNone/>
            </a:pPr>
            <a:r>
              <a:rPr lang="ar-AE" altLang="en-US" dirty="0">
                <a:solidFill>
                  <a:schemeClr val="tx1"/>
                </a:solidFill>
                <a:latin typeface="Arial" charset="0"/>
                <a:cs typeface="Arial" charset="0"/>
              </a:rPr>
              <a:t>إن جرّ قاربك عبر مستنقعات الملح أو القرام أو عشب البحر يمكن أن يلحق الضرر بالمواطن الطبيعية المائيةالهامة هذه أو أن يقضي عليها.</a:t>
            </a:r>
            <a:endParaRPr lang="en-AU" altLang="en-US" dirty="0">
              <a:solidFill>
                <a:schemeClr val="tx1"/>
              </a:solidFill>
              <a:latin typeface="Arial" charset="0"/>
              <a:cs typeface="Arial" charset="0"/>
            </a:endParaRPr>
          </a:p>
          <a:p>
            <a:pPr marL="0" indent="0">
              <a:buNone/>
            </a:pPr>
            <a:endParaRPr lang="en-AU" dirty="0"/>
          </a:p>
        </p:txBody>
      </p:sp>
      <p:pic>
        <p:nvPicPr>
          <p:cNvPr id="7" name="Picture Placeholder 6" descr="This photo shows a four wheel drive vehicle steering his boat that is attached through a cleared area of mangroves in order to get access to the river.  "/>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7767" t="15054" r="19418" b="15054"/>
          <a:stretch/>
        </p:blipFill>
        <p:spPr>
          <a:xfrm>
            <a:off x="1907704" y="1484784"/>
            <a:ext cx="5400600" cy="388843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solidFill>
            <a:schemeClr val="bg1"/>
          </a:solidFill>
        </p:spPr>
        <p:txBody>
          <a:bodyPr>
            <a:normAutofit fontScale="90000"/>
          </a:bodyPr>
          <a:lstStyle/>
          <a:p>
            <a:r>
              <a:rPr lang="ar-SA" altLang="en-US" b="1" dirty="0">
                <a:solidFill>
                  <a:schemeClr val="bg1"/>
                </a:solidFill>
                <a:latin typeface="Arial" charset="0"/>
                <a:cs typeface="Arial" charset="0"/>
              </a:rPr>
              <a:t>رسالة </a:t>
            </a:r>
            <a:r>
              <a:rPr lang="ar-SA" altLang="en-US" sz="4400" b="1" dirty="0" smtClean="0">
                <a:solidFill>
                  <a:schemeClr val="bg1"/>
                </a:solidFill>
                <a:latin typeface="Arial" charset="0"/>
                <a:cs typeface="Arial" charset="0"/>
              </a:rPr>
              <a:t>رئيسي</a:t>
            </a:r>
            <a:r>
              <a:rPr lang="ar-SA" altLang="en-US" sz="4400" b="1" dirty="0">
                <a:solidFill>
                  <a:schemeClr val="tx1"/>
                </a:solidFill>
                <a:latin typeface="Arial" charset="0"/>
                <a:cs typeface="Arial" charset="0"/>
              </a:rPr>
              <a:t>رسالة رئيسية </a:t>
            </a:r>
            <a:r>
              <a:rPr lang="en-AU" altLang="en-US" b="1" dirty="0">
                <a:solidFill>
                  <a:schemeClr val="tx1"/>
                </a:solidFill>
                <a:latin typeface="Arial" charset="0"/>
                <a:cs typeface="Arial" charset="0"/>
              </a:rPr>
              <a:t/>
            </a:r>
            <a:br>
              <a:rPr lang="en-AU" altLang="en-US" b="1" dirty="0">
                <a:solidFill>
                  <a:schemeClr val="tx1"/>
                </a:solidFill>
                <a:latin typeface="Arial" charset="0"/>
                <a:cs typeface="Arial" charset="0"/>
              </a:rPr>
            </a:br>
            <a:r>
              <a:rPr lang="ar-SA" altLang="en-US" b="1" dirty="0" smtClean="0">
                <a:solidFill>
                  <a:schemeClr val="bg1"/>
                </a:solidFill>
                <a:latin typeface="Arial" charset="0"/>
                <a:cs typeface="Arial" charset="0"/>
              </a:rPr>
              <a:t>ة</a:t>
            </a:r>
            <a:r>
              <a:rPr lang="ar-SA" altLang="en-US" b="1" dirty="0" smtClean="0">
                <a:solidFill>
                  <a:schemeClr val="bg1"/>
                </a:solidFill>
                <a:effectLst>
                  <a:outerShdw blurRad="38100" dist="38100" dir="2700000" algn="tl">
                    <a:srgbClr val="000000">
                      <a:alpha val="43137"/>
                    </a:srgbClr>
                  </a:outerShdw>
                </a:effectLst>
                <a:latin typeface="Arial" charset="0"/>
                <a:cs typeface="Arial" charset="0"/>
              </a:rPr>
              <a:t> </a:t>
            </a:r>
            <a:r>
              <a:rPr lang="ar-SA" dirty="0">
                <a:solidFill>
                  <a:schemeClr val="tx1"/>
                </a:solidFill>
              </a:rPr>
              <a:t>الآفات المائية – ثاني أكبر سبب لخسارة التنوّع الحيوي الطبيعي</a:t>
            </a:r>
            <a:r>
              <a:rPr lang="en-AU" altLang="en-US" b="1" dirty="0">
                <a:solidFill>
                  <a:schemeClr val="tx1"/>
                </a:solidFill>
                <a:latin typeface="Arial" charset="0"/>
                <a:cs typeface="Arial" charset="0"/>
              </a:rPr>
              <a:t/>
            </a:r>
            <a:br>
              <a:rPr lang="en-AU" altLang="en-US" b="1" dirty="0">
                <a:solidFill>
                  <a:schemeClr val="tx1"/>
                </a:solidFill>
                <a:latin typeface="Arial" charset="0"/>
                <a:cs typeface="Arial" charset="0"/>
              </a:rPr>
            </a:br>
            <a:endParaRPr lang="en-AU" dirty="0">
              <a:solidFill>
                <a:schemeClr val="tx1"/>
              </a:solidFill>
            </a:endParaRPr>
          </a:p>
        </p:txBody>
      </p:sp>
      <p:sp>
        <p:nvSpPr>
          <p:cNvPr id="6" name="Rectangle 3"/>
          <p:cNvSpPr>
            <a:spLocks noGrp="1" noChangeArrowheads="1"/>
          </p:cNvSpPr>
          <p:nvPr>
            <p:ph type="subTitle" idx="1"/>
          </p:nvPr>
        </p:nvSpPr>
        <p:spPr/>
        <p:txBody>
          <a:bodyPr>
            <a:normAutofit/>
          </a:bodyPr>
          <a:lstStyle/>
          <a:p>
            <a:pPr>
              <a:lnSpc>
                <a:spcPct val="80000"/>
              </a:lnSpc>
              <a:defRPr/>
            </a:pPr>
            <a:endParaRPr lang="ar-SA" sz="2800" b="1" dirty="0" smtClean="0">
              <a:solidFill>
                <a:schemeClr val="hlink"/>
              </a:solidFill>
              <a:effectLst>
                <a:outerShdw blurRad="38100" dist="38100" dir="2700000" algn="tl">
                  <a:srgbClr val="000000"/>
                </a:outerShdw>
              </a:effectLst>
            </a:endParaRPr>
          </a:p>
          <a:p>
            <a:pPr algn="ctr" rtl="1">
              <a:lnSpc>
                <a:spcPct val="80000"/>
              </a:lnSpc>
              <a:buFont typeface="Wingdings" pitchFamily="2" charset="2"/>
              <a:buNone/>
              <a:defRPr/>
            </a:pPr>
            <a:endParaRPr lang="ar-SA" sz="4000" b="1" dirty="0" smtClean="0">
              <a:latin typeface="Arial" charset="0"/>
            </a:endParaRPr>
          </a:p>
          <a:p>
            <a:pPr rtl="1">
              <a:lnSpc>
                <a:spcPct val="80000"/>
              </a:lnSpc>
              <a:buFont typeface="Wingdings" pitchFamily="2" charset="2"/>
              <a:buNone/>
              <a:defRPr/>
            </a:pPr>
            <a:endParaRPr lang="en-AU" sz="4000" b="1" dirty="0" smtClean="0">
              <a:latin typeface="Arial" charset="0"/>
            </a:endParaRPr>
          </a:p>
          <a:p>
            <a:pPr algn="ctr" rtl="1">
              <a:lnSpc>
                <a:spcPct val="80000"/>
              </a:lnSpc>
              <a:buFont typeface="Wingdings" pitchFamily="2" charset="2"/>
              <a:buNone/>
              <a:defRPr/>
            </a:pPr>
            <a:endParaRPr lang="en-AU" sz="4000" b="1" dirty="0" smtClean="0">
              <a:latin typeface="Arial" charset="0"/>
            </a:endParaRPr>
          </a:p>
          <a:p>
            <a:pPr algn="ctr" rtl="1">
              <a:lnSpc>
                <a:spcPct val="80000"/>
              </a:lnSpc>
              <a:buFont typeface="Wingdings" pitchFamily="2" charset="2"/>
              <a:buNone/>
              <a:defRPr/>
            </a:pPr>
            <a:endParaRPr lang="en-AU" sz="4000" b="1" dirty="0" smtClean="0">
              <a:latin typeface="Arial" charset="0"/>
            </a:endParaRPr>
          </a:p>
          <a:p>
            <a:pPr algn="ctr" rtl="1">
              <a:lnSpc>
                <a:spcPct val="80000"/>
              </a:lnSpc>
              <a:buFont typeface="Wingdings" pitchFamily="2" charset="2"/>
              <a:buNone/>
              <a:defRPr/>
            </a:pPr>
            <a:endParaRPr lang="ar-SA" sz="4000" b="1" dirty="0" smtClean="0">
              <a:latin typeface="Arial" charset="0"/>
            </a:endParaRPr>
          </a:p>
          <a:p>
            <a:pPr algn="ctr">
              <a:lnSpc>
                <a:spcPct val="80000"/>
              </a:lnSpc>
              <a:buFont typeface="Wingdings" pitchFamily="2" charset="2"/>
              <a:buNone/>
              <a:defRPr/>
            </a:pPr>
            <a:endParaRPr lang="en-AU" sz="2800" b="1" dirty="0" smtClean="0">
              <a:solidFill>
                <a:schemeClr val="hlink"/>
              </a:solidFill>
              <a:effectLst>
                <a:outerShdw blurRad="38100" dist="38100" dir="2700000" algn="tl">
                  <a:srgbClr val="000000"/>
                </a:outerShdw>
              </a:effectLst>
            </a:endParaRPr>
          </a:p>
          <a:p>
            <a:pPr algn="ctr">
              <a:lnSpc>
                <a:spcPct val="80000"/>
              </a:lnSpc>
              <a:buFont typeface="Wingdings" pitchFamily="2" charset="2"/>
              <a:buNone/>
              <a:defRPr/>
            </a:pPr>
            <a:endParaRPr lang="en-US" sz="2800" b="1" dirty="0" smtClean="0">
              <a:solidFill>
                <a:schemeClr val="tx2"/>
              </a:solidFill>
              <a:effectLst>
                <a:outerShdw blurRad="38100" dist="38100" dir="2700000" algn="tl">
                  <a:srgbClr val="000000"/>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ar-AE" altLang="en-US" sz="3600" dirty="0">
                <a:solidFill>
                  <a:schemeClr val="tx1"/>
                </a:solidFill>
                <a:latin typeface="Arial" charset="0"/>
                <a:cs typeface="Arial" charset="0"/>
              </a:rPr>
              <a:t>ما هي الآفات المائية ولماذا القلق بشأنها</a:t>
            </a:r>
            <a:r>
              <a:rPr lang="ar-AE" altLang="en-US" sz="3600" dirty="0" smtClean="0">
                <a:solidFill>
                  <a:schemeClr val="tx1"/>
                </a:solidFill>
                <a:latin typeface="Arial" charset="0"/>
                <a:cs typeface="Arial" charset="0"/>
              </a:rPr>
              <a:t>؟</a:t>
            </a:r>
            <a:endParaRPr lang="en-AU" sz="3600" dirty="0">
              <a:solidFill>
                <a:schemeClr val="tx1"/>
              </a:solidFill>
            </a:endParaRPr>
          </a:p>
        </p:txBody>
      </p:sp>
      <p:sp>
        <p:nvSpPr>
          <p:cNvPr id="12" name="Text Placeholder 11"/>
          <p:cNvSpPr>
            <a:spLocks noGrp="1"/>
          </p:cNvSpPr>
          <p:nvPr>
            <p:ph type="body" sz="quarter" idx="11"/>
          </p:nvPr>
        </p:nvSpPr>
        <p:spPr>
          <a:solidFill>
            <a:schemeClr val="bg1"/>
          </a:solidFill>
        </p:spPr>
        <p:txBody>
          <a:bodyPr>
            <a:normAutofit fontScale="92500"/>
          </a:bodyPr>
          <a:lstStyle/>
          <a:p>
            <a:pPr marL="0" indent="0" algn="r">
              <a:buNone/>
            </a:pPr>
            <a:r>
              <a:rPr lang="ar-SA" altLang="en-US" dirty="0"/>
              <a:t>الآفة المائية هي أي حيوان أو نبات يأتي من بلد آخر أو ولاية أخرى وينتشر بسرعة لإلحاق الضرر بالنباتات والحيوانات المتوطّنة.</a:t>
            </a:r>
            <a:endParaRPr lang="en-AU" altLang="en-US" dirty="0"/>
          </a:p>
          <a:p>
            <a:pPr marL="0" indent="0">
              <a:buNone/>
            </a:pPr>
            <a:endParaRPr lang="en-AU" dirty="0"/>
          </a:p>
        </p:txBody>
      </p:sp>
      <p:grpSp>
        <p:nvGrpSpPr>
          <p:cNvPr id="13" name="Picture Placeholder 12" descr="This image shows the aquatic pest called Caulerpa taxifolia established in amongst native seagrass.  Caulerpa is smaller in length to native seagrass and establishes very quickly, usually at the expense of native species. "/>
          <p:cNvGrpSpPr>
            <a:grpSpLocks noGrp="1"/>
          </p:cNvGrpSpPr>
          <p:nvPr/>
        </p:nvGrpSpPr>
        <p:grpSpPr>
          <a:xfrm>
            <a:off x="755650" y="1412875"/>
            <a:ext cx="7416800" cy="3887788"/>
            <a:chOff x="395536" y="1556792"/>
            <a:chExt cx="8394843" cy="3686926"/>
          </a:xfrm>
        </p:grpSpPr>
        <p:grpSp>
          <p:nvGrpSpPr>
            <p:cNvPr id="14" name="Group 12"/>
            <p:cNvGrpSpPr/>
            <p:nvPr/>
          </p:nvGrpSpPr>
          <p:grpSpPr>
            <a:xfrm>
              <a:off x="395536" y="1556792"/>
              <a:ext cx="8394843" cy="3686926"/>
              <a:chOff x="395536" y="1556792"/>
              <a:chExt cx="8394843" cy="3686926"/>
            </a:xfrm>
          </p:grpSpPr>
          <p:grpSp>
            <p:nvGrpSpPr>
              <p:cNvPr id="16" name="Group 2"/>
              <p:cNvGrpSpPr/>
              <p:nvPr/>
            </p:nvGrpSpPr>
            <p:grpSpPr>
              <a:xfrm>
                <a:off x="395536" y="1556792"/>
                <a:ext cx="8394843" cy="3686926"/>
                <a:chOff x="827584" y="1700808"/>
                <a:chExt cx="7796289" cy="3202766"/>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700808"/>
                  <a:ext cx="4270355" cy="3202766"/>
                </a:xfrm>
                <a:prstGeom prst="rect">
                  <a:avLst/>
                </a:prstGeom>
              </p:spPr>
            </p:pic>
            <p:sp>
              <p:nvSpPr>
                <p:cNvPr id="19" name="Oval 18"/>
                <p:cNvSpPr/>
                <p:nvPr/>
              </p:nvSpPr>
              <p:spPr>
                <a:xfrm>
                  <a:off x="1081676" y="2497693"/>
                  <a:ext cx="3104192" cy="1944216"/>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Right Arrow 19"/>
                <p:cNvSpPr/>
                <p:nvPr/>
              </p:nvSpPr>
              <p:spPr>
                <a:xfrm rot="11331300">
                  <a:off x="3778080" y="4169313"/>
                  <a:ext cx="1764914" cy="146408"/>
                </a:xfrm>
                <a:prstGeom prst="rightArrow">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Rectangle 20"/>
                <p:cNvSpPr/>
                <p:nvPr/>
              </p:nvSpPr>
              <p:spPr>
                <a:xfrm>
                  <a:off x="5487759" y="4322723"/>
                  <a:ext cx="3136114" cy="380320"/>
                </a:xfrm>
                <a:prstGeom prst="rect">
                  <a:avLst/>
                </a:prstGeom>
                <a:solidFill>
                  <a:schemeClr val="accent6">
                    <a:lumMod val="75000"/>
                  </a:schemeClr>
                </a:solidFill>
              </p:spPr>
              <p:txBody>
                <a:bodyPr wrap="square">
                  <a:spAutoFit/>
                </a:bodyPr>
                <a:lstStyle/>
                <a:p>
                  <a:endParaRPr lang="en-AU" sz="2400" b="1" dirty="0">
                    <a:solidFill>
                      <a:schemeClr val="bg1"/>
                    </a:solidFill>
                  </a:endParaRPr>
                </a:p>
              </p:txBody>
            </p:sp>
          </p:grpSp>
          <p:pic>
            <p:nvPicPr>
              <p:cNvPr id="17" name="Picture 5" descr="Ctax frond_close Careel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39" b="6963"/>
              <a:stretch/>
            </p:blipFill>
            <p:spPr bwMode="auto">
              <a:xfrm>
                <a:off x="5521816" y="1694739"/>
                <a:ext cx="3160237" cy="278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p:cNvSpPr txBox="1"/>
            <p:nvPr/>
          </p:nvSpPr>
          <p:spPr>
            <a:xfrm>
              <a:off x="5524385" y="4236507"/>
              <a:ext cx="1840568" cy="246221"/>
            </a:xfrm>
            <a:prstGeom prst="rect">
              <a:avLst/>
            </a:prstGeom>
            <a:noFill/>
          </p:spPr>
          <p:txBody>
            <a:bodyPr wrap="none" rtlCol="0">
              <a:spAutoFit/>
            </a:bodyPr>
            <a:lstStyle/>
            <a:p>
              <a:r>
                <a:rPr lang="en-AU" sz="1000" b="1" dirty="0" smtClean="0">
                  <a:solidFill>
                    <a:schemeClr val="bg1"/>
                  </a:solidFill>
                </a:rPr>
                <a:t>Photos: NSW DPI Fisheries</a:t>
              </a:r>
              <a:endParaRPr lang="en-AU" sz="1000" b="1" dirty="0">
                <a:solidFill>
                  <a:schemeClr val="bg1"/>
                </a:solidFill>
              </a:endParaRPr>
            </a:p>
          </p:txBody>
        </p:sp>
      </p:grpSp>
      <p:sp>
        <p:nvSpPr>
          <p:cNvPr id="2" name="Rectangle 1"/>
          <p:cNvSpPr/>
          <p:nvPr/>
        </p:nvSpPr>
        <p:spPr>
          <a:xfrm>
            <a:off x="5765984" y="4641743"/>
            <a:ext cx="2294218" cy="461665"/>
          </a:xfrm>
          <a:prstGeom prst="rect">
            <a:avLst/>
          </a:prstGeom>
        </p:spPr>
        <p:txBody>
          <a:bodyPr wrap="none">
            <a:spAutoFit/>
          </a:bodyPr>
          <a:lstStyle/>
          <a:p>
            <a:pPr>
              <a:defRPr/>
            </a:pPr>
            <a:r>
              <a:rPr lang="ar-AE" sz="2400" b="1" dirty="0">
                <a:solidFill>
                  <a:schemeClr val="bg1"/>
                </a:solidFill>
              </a:rPr>
              <a:t>آفة: آولربا تاآسيفوليا</a:t>
            </a:r>
            <a:endParaRPr lang="en-AU" sz="2400" b="1"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837379" y="4077072"/>
            <a:ext cx="7552253" cy="2376264"/>
          </a:xfrm>
        </p:spPr>
        <p:txBody>
          <a:bodyPr>
            <a:normAutofit/>
          </a:bodyPr>
          <a:lstStyle/>
          <a:p>
            <a:endParaRPr lang="en-AU" dirty="0"/>
          </a:p>
        </p:txBody>
      </p:sp>
      <p:grpSp>
        <p:nvGrpSpPr>
          <p:cNvPr id="6" name="Picture Placeholder 5" descr="This photo shows the seafloor in a part of the Mediterranean.  Caulerpa taxifolia has completely smothered the seafloor area without knowing what is underneath.   Caulerpa has the ability to grow so abundantly that it can smothers all other habitats in the water. "/>
          <p:cNvGrpSpPr>
            <a:grpSpLocks noGrp="1"/>
          </p:cNvGrpSpPr>
          <p:nvPr/>
        </p:nvGrpSpPr>
        <p:grpSpPr>
          <a:xfrm>
            <a:off x="837380" y="404664"/>
            <a:ext cx="7416800" cy="3527425"/>
            <a:chOff x="1979712" y="1988840"/>
            <a:chExt cx="5365323" cy="3548827"/>
          </a:xfrm>
        </p:grpSpPr>
        <p:pic>
          <p:nvPicPr>
            <p:cNvPr id="7" name="Picture 4" descr="Ctax Med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988840"/>
              <a:ext cx="5365323" cy="354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p:nvSpPr>
          <p:spPr bwMode="auto">
            <a:xfrm>
              <a:off x="5076056" y="5085184"/>
              <a:ext cx="133635" cy="4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2000" b="1" dirty="0">
                <a:solidFill>
                  <a:schemeClr val="bg1"/>
                </a:solidFill>
              </a:endParaRPr>
            </a:p>
          </p:txBody>
        </p:sp>
      </p:gr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80" y="4077072"/>
            <a:ext cx="60848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32100" y="3497724"/>
            <a:ext cx="2650084" cy="369332"/>
          </a:xfrm>
          <a:prstGeom prst="rect">
            <a:avLst/>
          </a:prstGeom>
        </p:spPr>
        <p:txBody>
          <a:bodyPr wrap="none">
            <a:spAutoFit/>
          </a:bodyPr>
          <a:lstStyle/>
          <a:p>
            <a:pPr algn="ctr" rtl="1" eaLnBrk="1" hangingPunct="1"/>
            <a:r>
              <a:rPr lang="ar-SA" altLang="en-US" b="1" dirty="0">
                <a:solidFill>
                  <a:schemeClr val="bg1"/>
                </a:solidFill>
                <a:latin typeface="Wingdings" pitchFamily="2" charset="2"/>
                <a:cs typeface="Arial" charset="0"/>
              </a:rPr>
              <a:t>كولربا في البحر</a:t>
            </a:r>
            <a:r>
              <a:rPr lang="ar-LB" altLang="en-US" b="1" dirty="0">
                <a:solidFill>
                  <a:schemeClr val="bg1"/>
                </a:solidFill>
                <a:latin typeface="Wingdings" pitchFamily="2" charset="2"/>
                <a:cs typeface="Arial" charset="0"/>
              </a:rPr>
              <a:t> الأبيض</a:t>
            </a:r>
            <a:r>
              <a:rPr lang="ar-SA" altLang="en-US" b="1" dirty="0">
                <a:solidFill>
                  <a:schemeClr val="bg1"/>
                </a:solidFill>
                <a:latin typeface="Wingdings" pitchFamily="2" charset="2"/>
                <a:cs typeface="Arial" charset="0"/>
              </a:rPr>
              <a:t> المتوسط</a:t>
            </a:r>
            <a:endParaRPr lang="en-AU" altLang="en-US" b="1" dirty="0">
              <a:solidFill>
                <a:schemeClr val="bg1"/>
              </a:solidFill>
              <a:latin typeface="Wingdings" pitchFamily="2" charset="2"/>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Picture Placeholder 7" descr="This image shows three photos. Left hand photo shows two men holding a small boat on its side. The underside of the boat has numerous molluscs that have grown and attached to the boat.  The top right hand photo shows an aquatic pest called Didemun, which is a type of algae that will attach to boats and ropes. The bottom right hand photo shows a propeller that has numerous zebra mussels attached to it.  "/>
          <p:cNvGrpSpPr>
            <a:grpSpLocks noGrp="1"/>
          </p:cNvGrpSpPr>
          <p:nvPr/>
        </p:nvGrpSpPr>
        <p:grpSpPr>
          <a:xfrm>
            <a:off x="684213" y="476672"/>
            <a:ext cx="7416800" cy="3887787"/>
            <a:chOff x="683568" y="1484784"/>
            <a:chExt cx="7069493" cy="4388548"/>
          </a:xfrm>
        </p:grpSpPr>
        <p:pic>
          <p:nvPicPr>
            <p:cNvPr id="9" name="Picture 9" descr="http://www.exoticsguide.org/sites/default/files/species_images/didemnum_lg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484784"/>
              <a:ext cx="2893029" cy="17814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whoi.edu/cms/images/DSC_1377_en_924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05" r="29526" b="19001"/>
            <a:stretch/>
          </p:blipFill>
          <p:spPr bwMode="auto">
            <a:xfrm>
              <a:off x="683568" y="1772816"/>
              <a:ext cx="3859293" cy="410051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72" t="3761" r="15062" b="20027"/>
          <a:stretch/>
        </p:blipFill>
        <p:spPr>
          <a:xfrm>
            <a:off x="5172473" y="2263571"/>
            <a:ext cx="2880320" cy="2100888"/>
          </a:xfrm>
          <a:prstGeom prst="rect">
            <a:avLst/>
          </a:prstGeom>
        </p:spPr>
      </p:pic>
      <p:pic>
        <p:nvPicPr>
          <p:cNvPr id="1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b="35902"/>
          <a:stretch>
            <a:fillRect/>
          </a:stretch>
        </p:blipFill>
        <p:spPr bwMode="auto">
          <a:xfrm>
            <a:off x="712329" y="4725144"/>
            <a:ext cx="620395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a:solidFill>
                  <a:schemeClr val="tx1"/>
                </a:solidFill>
              </a:rPr>
              <a:t>دراسة حالة في </a:t>
            </a:r>
            <a:r>
              <a:rPr lang="ar-LB" b="1" dirty="0">
                <a:solidFill>
                  <a:schemeClr val="tx1"/>
                </a:solidFill>
                <a:cs typeface="Arial" charset="0"/>
              </a:rPr>
              <a:t>نيو ساوث ويلز</a:t>
            </a:r>
            <a:r>
              <a:rPr lang="ar-SA" sz="4400" b="1" dirty="0">
                <a:solidFill>
                  <a:schemeClr val="tx1"/>
                </a:solidFill>
              </a:rPr>
              <a:t/>
            </a:r>
            <a:br>
              <a:rPr lang="ar-SA" sz="4400" b="1" dirty="0">
                <a:solidFill>
                  <a:schemeClr val="tx1"/>
                </a:solidFill>
              </a:rPr>
            </a:br>
            <a:r>
              <a:rPr lang="ar-SA" sz="4400" b="1" dirty="0">
                <a:solidFill>
                  <a:schemeClr val="tx1"/>
                </a:solidFill>
              </a:rPr>
              <a:t>غزو</a:t>
            </a:r>
            <a:r>
              <a:rPr lang="ar-LB" sz="4400" b="1" dirty="0">
                <a:solidFill>
                  <a:schemeClr val="tx1"/>
                </a:solidFill>
                <a:cs typeface="Arial" charset="0"/>
              </a:rPr>
              <a:t> ”كولربا تاكسيفوليا“</a:t>
            </a:r>
            <a:endParaRPr lang="en-AU" dirty="0"/>
          </a:p>
        </p:txBody>
      </p:sp>
      <p:sp>
        <p:nvSpPr>
          <p:cNvPr id="4" name="Text Placeholder 3"/>
          <p:cNvSpPr>
            <a:spLocks noGrp="1"/>
          </p:cNvSpPr>
          <p:nvPr>
            <p:ph type="body" sz="quarter" idx="11"/>
          </p:nvPr>
        </p:nvSpPr>
        <p:spPr>
          <a:xfrm>
            <a:off x="637641" y="5157192"/>
            <a:ext cx="7560840" cy="1008112"/>
          </a:xfrm>
          <a:solidFill>
            <a:schemeClr val="bg1"/>
          </a:solidFill>
        </p:spPr>
        <p:txBody>
          <a:bodyPr>
            <a:normAutofit fontScale="85000" lnSpcReduction="20000"/>
          </a:bodyPr>
          <a:lstStyle/>
          <a:p>
            <a:pPr algn="r" rtl="1">
              <a:spcBef>
                <a:spcPct val="0"/>
              </a:spcBef>
              <a:buNone/>
            </a:pPr>
            <a:r>
              <a:rPr lang="ar-SA" altLang="en-US" dirty="0">
                <a:solidFill>
                  <a:schemeClr val="tx1"/>
                </a:solidFill>
                <a:latin typeface="Arial" charset="0"/>
                <a:cs typeface="Arial" charset="0"/>
              </a:rPr>
              <a:t>عُثر عليها أولاً في سنة 2000</a:t>
            </a:r>
          </a:p>
          <a:p>
            <a:pPr algn="r" rtl="1">
              <a:spcBef>
                <a:spcPct val="0"/>
              </a:spcBef>
              <a:buNone/>
            </a:pPr>
            <a:r>
              <a:rPr lang="ar-SA" altLang="en-US" dirty="0">
                <a:solidFill>
                  <a:schemeClr val="tx1"/>
                </a:solidFill>
                <a:latin typeface="Arial" charset="0"/>
                <a:cs typeface="Arial" charset="0"/>
              </a:rPr>
              <a:t> كانت في السابق تُباع كنبات </a:t>
            </a:r>
          </a:p>
          <a:p>
            <a:pPr algn="r" rtl="1">
              <a:spcBef>
                <a:spcPct val="0"/>
              </a:spcBef>
              <a:buNone/>
            </a:pPr>
            <a:r>
              <a:rPr lang="ar-LB" altLang="en-US" dirty="0">
                <a:solidFill>
                  <a:schemeClr val="tx1"/>
                </a:solidFill>
                <a:latin typeface="Arial" charset="0"/>
                <a:cs typeface="Arial" charset="0"/>
              </a:rPr>
              <a:t>لأحواض الكائنات المائية</a:t>
            </a:r>
            <a:endParaRPr lang="ar-SA" altLang="en-US" dirty="0">
              <a:solidFill>
                <a:schemeClr val="tx1"/>
              </a:solidFill>
              <a:latin typeface="Arial" charset="0"/>
              <a:cs typeface="Arial" charset="0"/>
            </a:endParaRPr>
          </a:p>
          <a:p>
            <a:pPr marL="0" indent="0">
              <a:buNone/>
            </a:pPr>
            <a:endParaRPr lang="en-AU" dirty="0"/>
          </a:p>
        </p:txBody>
      </p:sp>
      <p:grpSp>
        <p:nvGrpSpPr>
          <p:cNvPr id="5" name="Picture Placeholder 4" descr="This image shows two photos alongside each other. The left hand photo shows a closeup of Caulerpa taxifolia on the seafloor.  The right hand photo shows the Caulerpa plant on a person's hand, which shows the scale of the size of this plant's fronds. "/>
          <p:cNvGrpSpPr>
            <a:grpSpLocks noGrp="1"/>
          </p:cNvGrpSpPr>
          <p:nvPr/>
        </p:nvGrpSpPr>
        <p:grpSpPr>
          <a:xfrm>
            <a:off x="755576" y="1628800"/>
            <a:ext cx="7416874" cy="3231476"/>
            <a:chOff x="467462" y="2518214"/>
            <a:chExt cx="8208920" cy="2813191"/>
          </a:xfrm>
        </p:grpSpPr>
        <p:pic>
          <p:nvPicPr>
            <p:cNvPr id="6" name="Picture 5" descr="Ctax frond_close Careel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62" y="2518214"/>
              <a:ext cx="4267200" cy="275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768963"/>
              <a:ext cx="3816350" cy="238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60032" y="5085184"/>
              <a:ext cx="1840568" cy="246221"/>
            </a:xfrm>
            <a:prstGeom prst="rect">
              <a:avLst/>
            </a:prstGeom>
            <a:noFill/>
          </p:spPr>
          <p:txBody>
            <a:bodyPr wrap="none" rtlCol="0">
              <a:spAutoFit/>
            </a:bodyPr>
            <a:lstStyle/>
            <a:p>
              <a:r>
                <a:rPr lang="en-AU" sz="1000" b="1" dirty="0" smtClean="0"/>
                <a:t>Photos: NSW DPI Fisheries</a:t>
              </a:r>
              <a:endParaRPr lang="en-AU" sz="1000" b="1"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altLang="en-US" sz="3600" b="1" dirty="0">
                <a:solidFill>
                  <a:schemeClr val="tx1"/>
                </a:solidFill>
                <a:latin typeface="Arial" charset="0"/>
                <a:cs typeface="Arial" charset="0"/>
              </a:rPr>
              <a:t>قيَم البيئة </a:t>
            </a:r>
            <a:r>
              <a:rPr lang="ar-SA" altLang="en-US" sz="3600" b="1" dirty="0" smtClean="0">
                <a:solidFill>
                  <a:schemeClr val="tx1"/>
                </a:solidFill>
                <a:latin typeface="Arial" charset="0"/>
                <a:cs typeface="Arial" charset="0"/>
              </a:rPr>
              <a:t>المائية</a:t>
            </a:r>
            <a:endParaRPr lang="en-AU" sz="3600" dirty="0">
              <a:solidFill>
                <a:schemeClr val="tx1"/>
              </a:solidFill>
            </a:endParaRPr>
          </a:p>
        </p:txBody>
      </p:sp>
      <p:sp>
        <p:nvSpPr>
          <p:cNvPr id="4" name="Text Placeholder 3"/>
          <p:cNvSpPr>
            <a:spLocks noGrp="1"/>
          </p:cNvSpPr>
          <p:nvPr>
            <p:ph type="body" sz="quarter" idx="4294967295"/>
          </p:nvPr>
        </p:nvSpPr>
        <p:spPr>
          <a:xfrm>
            <a:off x="684213" y="4581525"/>
            <a:ext cx="7488237" cy="1368425"/>
          </a:xfrm>
          <a:solidFill>
            <a:schemeClr val="bg1"/>
          </a:solidFill>
        </p:spPr>
        <p:txBody>
          <a:bodyPr/>
          <a:lstStyle/>
          <a:p>
            <a:pPr algn="r"/>
            <a:r>
              <a:rPr lang="ar-SA" altLang="en-US" b="1" dirty="0">
                <a:solidFill>
                  <a:schemeClr val="tx1"/>
                </a:solidFill>
                <a:latin typeface="Arial" charset="0"/>
                <a:cs typeface="Arial" charset="0"/>
              </a:rPr>
              <a:t>البيئية</a:t>
            </a:r>
            <a:endParaRPr lang="en-AU" altLang="en-US" b="1" dirty="0">
              <a:solidFill>
                <a:schemeClr val="tx1"/>
              </a:solidFill>
              <a:latin typeface="Arial" charset="0"/>
              <a:cs typeface="Arial" charset="0"/>
            </a:endParaRPr>
          </a:p>
          <a:p>
            <a:pPr algn="r"/>
            <a:r>
              <a:rPr lang="ar-SA" altLang="en-US" b="1" dirty="0">
                <a:solidFill>
                  <a:schemeClr val="tx1"/>
                </a:solidFill>
                <a:latin typeface="Arial" charset="0"/>
                <a:cs typeface="Arial" charset="0"/>
              </a:rPr>
              <a:t>الاقتصادية</a:t>
            </a:r>
            <a:endParaRPr lang="en-AU" altLang="en-US" b="1" dirty="0">
              <a:solidFill>
                <a:schemeClr val="tx1"/>
              </a:solidFill>
              <a:latin typeface="Arial" charset="0"/>
              <a:cs typeface="Arial" charset="0"/>
            </a:endParaRPr>
          </a:p>
          <a:p>
            <a:endParaRPr lang="en-US" altLang="en-US" b="1" dirty="0" smtClean="0">
              <a:latin typeface="Arial" charset="0"/>
            </a:endParaRPr>
          </a:p>
          <a:p>
            <a:endParaRPr lang="en-AU" dirty="0"/>
          </a:p>
        </p:txBody>
      </p:sp>
      <p:pic>
        <p:nvPicPr>
          <p:cNvPr id="7" name="Picture Placeholder 6" descr="There are two photos next to each other. To the left, there is a photo of four large boats moored at a marina. The photo to the right shows a yellowfin bream (a type of fish) swimming in seagrass.  "/>
          <p:cNvPicPr>
            <a:picLocks noGrp="1" noChangeAspect="1"/>
          </p:cNvPicPr>
          <p:nvPr>
            <p:ph type="pic" sz="quarter" idx="10"/>
          </p:nvPr>
        </p:nvPicPr>
        <p:blipFill>
          <a:blip r:embed="rId2" cstate="print"/>
          <a:srcRect t="21882" b="21868"/>
          <a:stretch>
            <a:fillRect/>
          </a:stretch>
        </p:blipFill>
        <p:spPr>
          <a:xfrm>
            <a:off x="414205" y="1412776"/>
            <a:ext cx="7168796" cy="3024336"/>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icture Placeholder 4" descr="This image shows two aerial maps of coastal New South Wales.  The left hand map marks in red the places along the New South Wales coastline where Caulerpa broke out in the year 2000.  There were three locations: Pittwater, Port Hacking and Lake Conjola.  The right hand side map shows the same map but now shows the Caulerpa outbreaks in 2002. These locations include: Lake Macquarie, Port Jackson, Botany Bay, Narrawallee and Burrill Lake. "/>
          <p:cNvGrpSpPr>
            <a:grpSpLocks noGrp="1"/>
          </p:cNvGrpSpPr>
          <p:nvPr/>
        </p:nvGrpSpPr>
        <p:grpSpPr>
          <a:xfrm>
            <a:off x="250825" y="549275"/>
            <a:ext cx="8713788" cy="5616575"/>
            <a:chOff x="467543" y="404663"/>
            <a:chExt cx="8311020" cy="6074312"/>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085" t="3618" r="7739" b="4001"/>
            <a:stretch/>
          </p:blipFill>
          <p:spPr>
            <a:xfrm>
              <a:off x="467543" y="404663"/>
              <a:ext cx="3870025" cy="607431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085" t="3619" r="7201" b="4191"/>
            <a:stretch/>
          </p:blipFill>
          <p:spPr>
            <a:xfrm>
              <a:off x="4875442" y="404664"/>
              <a:ext cx="3903121" cy="6074311"/>
            </a:xfrm>
            <a:prstGeom prst="rect">
              <a:avLst/>
            </a:prstGeom>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ar-LB" altLang="en-US" b="1" dirty="0">
                <a:solidFill>
                  <a:schemeClr val="tx1"/>
                </a:solidFill>
                <a:cs typeface="Arial" charset="0"/>
              </a:rPr>
              <a:t>الأماكن</a:t>
            </a:r>
            <a:r>
              <a:rPr lang="ar-SA" altLang="en-US" b="1" dirty="0">
                <a:solidFill>
                  <a:schemeClr val="tx1"/>
                </a:solidFill>
                <a:cs typeface="Arial" charset="0"/>
              </a:rPr>
              <a:t> التي يُعرف عن وجود كولربا فيها</a:t>
            </a:r>
            <a:r>
              <a:rPr lang="en-AU" altLang="en-US" b="1" i="1" dirty="0">
                <a:solidFill>
                  <a:srgbClr val="C00000"/>
                </a:solidFill>
                <a:cs typeface="Arial" charset="0"/>
              </a:rPr>
              <a:t/>
            </a:r>
            <a:br>
              <a:rPr lang="en-AU" altLang="en-US" b="1" i="1" dirty="0">
                <a:solidFill>
                  <a:srgbClr val="C00000"/>
                </a:solidFill>
                <a:cs typeface="Arial" charset="0"/>
              </a:rPr>
            </a:br>
            <a:endParaRPr lang="en-AU" dirty="0">
              <a:solidFill>
                <a:schemeClr val="tx1"/>
              </a:solidFill>
            </a:endParaRPr>
          </a:p>
        </p:txBody>
      </p:sp>
      <p:sp>
        <p:nvSpPr>
          <p:cNvPr id="6" name="Text Placeholder 5"/>
          <p:cNvSpPr>
            <a:spLocks noGrp="1"/>
          </p:cNvSpPr>
          <p:nvPr>
            <p:ph type="body" sz="quarter" idx="11"/>
          </p:nvPr>
        </p:nvSpPr>
        <p:spPr>
          <a:xfrm>
            <a:off x="539552" y="4869160"/>
            <a:ext cx="7560840" cy="1728192"/>
          </a:xfrm>
          <a:solidFill>
            <a:schemeClr val="bg1"/>
          </a:solidFill>
        </p:spPr>
        <p:txBody>
          <a:bodyPr>
            <a:normAutofit fontScale="77500" lnSpcReduction="20000"/>
          </a:bodyPr>
          <a:lstStyle/>
          <a:p>
            <a:pPr algn="r" rtl="1">
              <a:lnSpc>
                <a:spcPct val="80000"/>
              </a:lnSpc>
              <a:spcBef>
                <a:spcPct val="0"/>
              </a:spcBef>
              <a:spcAft>
                <a:spcPts val="1200"/>
              </a:spcAft>
              <a:buFontTx/>
              <a:buChar char="•"/>
            </a:pPr>
            <a:r>
              <a:rPr lang="ar-SA" altLang="en-US" dirty="0">
                <a:latin typeface="Arial" charset="0"/>
                <a:cs typeface="Arial" charset="0"/>
              </a:rPr>
              <a:t>يمكن أن تعلق بسهولة بمعدات القوارب وصيد الأسماك</a:t>
            </a:r>
          </a:p>
          <a:p>
            <a:pPr algn="r" rtl="1">
              <a:lnSpc>
                <a:spcPct val="80000"/>
              </a:lnSpc>
              <a:spcBef>
                <a:spcPct val="0"/>
              </a:spcBef>
              <a:spcAft>
                <a:spcPts val="1200"/>
              </a:spcAft>
              <a:buFontTx/>
              <a:buChar char="•"/>
            </a:pPr>
            <a:r>
              <a:rPr lang="ar-SA" altLang="en-US" dirty="0">
                <a:latin typeface="Arial" charset="0"/>
                <a:cs typeface="Arial" charset="0"/>
              </a:rPr>
              <a:t>يمكن لأجزاء صغيرة منها أن تشكّل بداية لمناطق جديدة لانتشارها</a:t>
            </a:r>
            <a:endParaRPr lang="en-AU" altLang="en-US" dirty="0">
              <a:latin typeface="Arial" charset="0"/>
              <a:cs typeface="Arial" charset="0"/>
            </a:endParaRPr>
          </a:p>
          <a:p>
            <a:pPr algn="r" rtl="1">
              <a:lnSpc>
                <a:spcPct val="80000"/>
              </a:lnSpc>
              <a:spcBef>
                <a:spcPct val="0"/>
              </a:spcBef>
              <a:spcAft>
                <a:spcPts val="1200"/>
              </a:spcAft>
              <a:buFontTx/>
              <a:buChar char="•"/>
            </a:pPr>
            <a:r>
              <a:rPr lang="ar-SA" altLang="en-US" dirty="0">
                <a:latin typeface="Arial" charset="0"/>
                <a:cs typeface="Arial" charset="0"/>
              </a:rPr>
              <a:t>تنتشر أيضاً بعوامل طبيعية (الريح والأمواج والطيور التي تغطس في الماء)</a:t>
            </a:r>
            <a:endParaRPr lang="en-AU" altLang="en-US" dirty="0">
              <a:latin typeface="Arial" charset="0"/>
              <a:cs typeface="Arial" charset="0"/>
            </a:endParaRPr>
          </a:p>
          <a:p>
            <a:pPr algn="r" rtl="1">
              <a:lnSpc>
                <a:spcPct val="80000"/>
              </a:lnSpc>
              <a:spcBef>
                <a:spcPct val="0"/>
              </a:spcBef>
              <a:spcAft>
                <a:spcPts val="1200"/>
              </a:spcAft>
              <a:buFontTx/>
              <a:buChar char="•"/>
            </a:pPr>
            <a:r>
              <a:rPr lang="ar-SA" altLang="en-US" dirty="0">
                <a:latin typeface="Arial" charset="0"/>
                <a:cs typeface="Arial" charset="0"/>
              </a:rPr>
              <a:t>لغاية عام </a:t>
            </a:r>
            <a:r>
              <a:rPr lang="en-AU" altLang="en-US" dirty="0">
                <a:latin typeface="Arial" charset="0"/>
                <a:cs typeface="Arial" charset="0"/>
              </a:rPr>
              <a:t>09</a:t>
            </a:r>
            <a:r>
              <a:rPr lang="ar-SA" altLang="en-US" dirty="0">
                <a:latin typeface="Arial" charset="0"/>
                <a:cs typeface="Arial" charset="0"/>
              </a:rPr>
              <a:t>20، كان تم العثور على</a:t>
            </a:r>
            <a:r>
              <a:rPr lang="ar-LB" altLang="en-US" dirty="0">
                <a:latin typeface="Arial" charset="0"/>
                <a:cs typeface="Arial" charset="0"/>
              </a:rPr>
              <a:t>كولربا</a:t>
            </a:r>
            <a:r>
              <a:rPr lang="en-AU" altLang="en-US" dirty="0">
                <a:latin typeface="Arial" charset="0"/>
                <a:cs typeface="Arial" charset="0"/>
              </a:rPr>
              <a:t> </a:t>
            </a:r>
            <a:r>
              <a:rPr lang="ar-SA" altLang="en-US" dirty="0">
                <a:latin typeface="Arial" charset="0"/>
                <a:cs typeface="Arial" charset="0"/>
              </a:rPr>
              <a:t> في 14 </a:t>
            </a:r>
            <a:r>
              <a:rPr lang="ar-LB" altLang="en-US" dirty="0">
                <a:latin typeface="Arial" charset="0"/>
                <a:cs typeface="Arial" charset="0"/>
              </a:rPr>
              <a:t>مصباً نهرياً</a:t>
            </a:r>
            <a:r>
              <a:rPr lang="ar-SA" altLang="en-US" dirty="0">
                <a:latin typeface="Arial" charset="0"/>
                <a:cs typeface="Arial" charset="0"/>
              </a:rPr>
              <a:t> وبحيرة في نيو ساوث </a:t>
            </a:r>
            <a:r>
              <a:rPr lang="ar-SA" altLang="en-US" dirty="0" smtClean="0">
                <a:latin typeface="Arial" charset="0"/>
                <a:cs typeface="Arial" charset="0"/>
              </a:rPr>
              <a:t>ويلز</a:t>
            </a:r>
            <a:r>
              <a:rPr lang="en-AU" altLang="en-US" dirty="0" smtClean="0">
                <a:latin typeface="Arial" charset="0"/>
                <a:cs typeface="Arial" charset="0"/>
              </a:rPr>
              <a:t>.</a:t>
            </a:r>
            <a:endParaRPr lang="en-AU" dirty="0"/>
          </a:p>
        </p:txBody>
      </p:sp>
      <p:pic>
        <p:nvPicPr>
          <p:cNvPr id="9" name="Picture Placeholder 8" descr="The image is the same aerial map of the New South Wales coastline as the previous slide.  This map shows the outbreaks of Caulerpa up to 2009. The new locations where Caulerpa broke out include: Brisbane Water, Broken Bay, Wallagoot Lake, Batemans Bay, St Georges Basin and Durras Lake."/>
          <p:cNvPicPr>
            <a:picLocks noGrp="1" noChangeAspect="1"/>
          </p:cNvPicPr>
          <p:nvPr>
            <p:ph type="pic" sz="quarter" idx="10"/>
          </p:nvPr>
        </p:nvPicPr>
        <p:blipFill>
          <a:blip r:embed="rId2" cstate="print"/>
          <a:srcRect t="15054" b="15054"/>
          <a:stretch>
            <a:fillRect/>
          </a:stretch>
        </p:blipFill>
        <p:spPr>
          <a:xfrm>
            <a:off x="755576" y="1124744"/>
            <a:ext cx="7004778" cy="367240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altLang="en-US" sz="3100" dirty="0">
                <a:solidFill>
                  <a:schemeClr val="tx1"/>
                </a:solidFill>
                <a:latin typeface="Arial" charset="0"/>
                <a:cs typeface="Arial" charset="0"/>
              </a:rPr>
              <a:t>من شبه المستحيل التخلّص تما</a:t>
            </a:r>
            <a:r>
              <a:rPr lang="ar-LB" altLang="en-US" sz="3100" dirty="0">
                <a:solidFill>
                  <a:schemeClr val="tx1"/>
                </a:solidFill>
                <a:latin typeface="Arial" charset="0"/>
                <a:cs typeface="Arial" charset="0"/>
              </a:rPr>
              <a:t>م</a:t>
            </a:r>
            <a:r>
              <a:rPr lang="ar-SA" altLang="en-US" sz="3100" dirty="0">
                <a:solidFill>
                  <a:schemeClr val="tx1"/>
                </a:solidFill>
                <a:latin typeface="Arial" charset="0"/>
                <a:cs typeface="Arial" charset="0"/>
              </a:rPr>
              <a:t>اً من الآفات </a:t>
            </a:r>
            <a:r>
              <a:rPr lang="ar-SA" altLang="en-US" sz="3100" dirty="0" smtClean="0">
                <a:solidFill>
                  <a:schemeClr val="tx1"/>
                </a:solidFill>
                <a:latin typeface="Arial" charset="0"/>
                <a:cs typeface="Arial" charset="0"/>
              </a:rPr>
              <a:t>المائية</a:t>
            </a:r>
            <a:r>
              <a:rPr lang="en-AU" altLang="en-US" sz="3100" dirty="0" smtClean="0">
                <a:solidFill>
                  <a:schemeClr val="tx1"/>
                </a:solidFill>
                <a:latin typeface="Arial" charset="0"/>
                <a:cs typeface="Arial" charset="0"/>
              </a:rPr>
              <a:t/>
            </a:r>
            <a:br>
              <a:rPr lang="en-AU" altLang="en-US" sz="3100" dirty="0" smtClean="0">
                <a:solidFill>
                  <a:schemeClr val="tx1"/>
                </a:solidFill>
                <a:latin typeface="Arial" charset="0"/>
                <a:cs typeface="Arial" charset="0"/>
              </a:rPr>
            </a:br>
            <a:r>
              <a:rPr lang="ar-SA" altLang="en-US" sz="3100" dirty="0">
                <a:solidFill>
                  <a:schemeClr val="tx1"/>
                </a:solidFill>
                <a:latin typeface="Arial" charset="0"/>
                <a:cs typeface="Arial" charset="0"/>
              </a:rPr>
              <a:t>درهم وقاية خير من قنطار </a:t>
            </a:r>
            <a:r>
              <a:rPr lang="ar-SA" altLang="en-US" sz="3100" dirty="0" smtClean="0">
                <a:solidFill>
                  <a:schemeClr val="tx1"/>
                </a:solidFill>
                <a:latin typeface="Arial" charset="0"/>
                <a:cs typeface="Arial" charset="0"/>
              </a:rPr>
              <a:t>علاج</a:t>
            </a:r>
            <a:r>
              <a:rPr lang="en-AU" altLang="en-US" b="1" dirty="0">
                <a:solidFill>
                  <a:schemeClr val="tx1"/>
                </a:solidFill>
                <a:latin typeface="Arial" charset="0"/>
                <a:cs typeface="Arial" charset="0"/>
              </a:rPr>
              <a:t/>
            </a:r>
            <a:br>
              <a:rPr lang="en-AU" altLang="en-US" b="1" dirty="0">
                <a:solidFill>
                  <a:schemeClr val="tx1"/>
                </a:solidFill>
                <a:latin typeface="Arial" charset="0"/>
                <a:cs typeface="Arial" charset="0"/>
              </a:rPr>
            </a:br>
            <a:endParaRPr lang="en-AU" dirty="0"/>
          </a:p>
        </p:txBody>
      </p:sp>
      <p:sp>
        <p:nvSpPr>
          <p:cNvPr id="4" name="Text Placeholder 3"/>
          <p:cNvSpPr>
            <a:spLocks noGrp="1"/>
          </p:cNvSpPr>
          <p:nvPr>
            <p:ph type="body" sz="quarter" idx="11"/>
          </p:nvPr>
        </p:nvSpPr>
        <p:spPr>
          <a:xfrm>
            <a:off x="755576" y="4653136"/>
            <a:ext cx="7560840" cy="1800200"/>
          </a:xfrm>
          <a:solidFill>
            <a:schemeClr val="bg1"/>
          </a:solidFill>
        </p:spPr>
        <p:txBody>
          <a:bodyPr>
            <a:normAutofit fontScale="92500" lnSpcReduction="20000"/>
          </a:bodyPr>
          <a:lstStyle/>
          <a:p>
            <a:pPr marL="457200" lvl="1" indent="0">
              <a:buNone/>
              <a:defRPr/>
            </a:pPr>
            <a:r>
              <a:rPr lang="en-AU" altLang="en-US" dirty="0" smtClean="0">
                <a:solidFill>
                  <a:schemeClr val="tx1"/>
                </a:solidFill>
                <a:cs typeface="Helvetica" pitchFamily="34" charset="0"/>
              </a:rPr>
              <a:t>                                                            </a:t>
            </a:r>
            <a:r>
              <a:rPr lang="ar-SA" altLang="en-US" dirty="0" smtClean="0">
                <a:solidFill>
                  <a:schemeClr val="tx1"/>
                </a:solidFill>
                <a:cs typeface="Helvetica" pitchFamily="34" charset="0"/>
              </a:rPr>
              <a:t>التحكّم </a:t>
            </a:r>
            <a:r>
              <a:rPr lang="ar-SA" altLang="en-US" dirty="0">
                <a:solidFill>
                  <a:schemeClr val="tx1"/>
                </a:solidFill>
                <a:cs typeface="Helvetica" pitchFamily="34" charset="0"/>
              </a:rPr>
              <a:t>بكولربا وإدارتها</a:t>
            </a:r>
            <a:endParaRPr lang="en-AU" dirty="0" smtClean="0">
              <a:solidFill>
                <a:schemeClr val="tx1"/>
              </a:solidFill>
            </a:endParaRPr>
          </a:p>
          <a:p>
            <a:pPr marL="0" indent="0" algn="r" rtl="1">
              <a:spcBef>
                <a:spcPct val="0"/>
              </a:spcBef>
              <a:buNone/>
            </a:pPr>
            <a:r>
              <a:rPr lang="en-AU" altLang="en-US" sz="2400" dirty="0" smtClean="0">
                <a:solidFill>
                  <a:schemeClr val="tx1"/>
                </a:solidFill>
                <a:latin typeface="Arial" charset="0"/>
                <a:cs typeface="Arial" charset="0"/>
              </a:rPr>
              <a:t>-</a:t>
            </a:r>
            <a:r>
              <a:rPr lang="ar-SA" altLang="en-US" sz="2400" dirty="0" smtClean="0">
                <a:solidFill>
                  <a:schemeClr val="tx1"/>
                </a:solidFill>
                <a:latin typeface="Arial" charset="0"/>
                <a:cs typeface="Arial" charset="0"/>
              </a:rPr>
              <a:t>هناك </a:t>
            </a:r>
            <a:r>
              <a:rPr lang="ar-SA" altLang="en-US" sz="2400" dirty="0">
                <a:solidFill>
                  <a:schemeClr val="tx1"/>
                </a:solidFill>
                <a:latin typeface="Arial" charset="0"/>
                <a:cs typeface="Arial" charset="0"/>
              </a:rPr>
              <a:t>خيار ممكن واحد للتحكّم: صب الملح</a:t>
            </a:r>
            <a:r>
              <a:rPr lang="en-AU" altLang="en-US" sz="2400" dirty="0">
                <a:solidFill>
                  <a:schemeClr val="tx1"/>
                </a:solidFill>
                <a:latin typeface="Arial" charset="0"/>
                <a:cs typeface="Arial" charset="0"/>
              </a:rPr>
              <a:t> </a:t>
            </a:r>
            <a:endParaRPr lang="ar-SA" altLang="en-US" sz="2400" dirty="0">
              <a:solidFill>
                <a:schemeClr val="tx1"/>
              </a:solidFill>
              <a:latin typeface="Arial" charset="0"/>
              <a:cs typeface="Arial" charset="0"/>
            </a:endParaRPr>
          </a:p>
          <a:p>
            <a:pPr marL="457200" lvl="1" indent="0" algn="r" rtl="1">
              <a:spcBef>
                <a:spcPct val="0"/>
              </a:spcBef>
              <a:buNone/>
            </a:pPr>
            <a:r>
              <a:rPr lang="en-AU" altLang="en-US" dirty="0" smtClean="0">
                <a:solidFill>
                  <a:schemeClr val="tx1"/>
                </a:solidFill>
                <a:latin typeface="Arial" charset="0"/>
                <a:cs typeface="Arial" charset="0"/>
              </a:rPr>
              <a:t>-</a:t>
            </a:r>
            <a:r>
              <a:rPr lang="ar-SA" altLang="en-US" dirty="0" smtClean="0">
                <a:solidFill>
                  <a:schemeClr val="tx1"/>
                </a:solidFill>
                <a:latin typeface="Arial" charset="0"/>
                <a:cs typeface="Arial" charset="0"/>
              </a:rPr>
              <a:t>نجاح </a:t>
            </a:r>
            <a:r>
              <a:rPr lang="ar-SA" altLang="en-US" dirty="0">
                <a:solidFill>
                  <a:schemeClr val="tx1"/>
                </a:solidFill>
                <a:latin typeface="Arial" charset="0"/>
                <a:cs typeface="Arial" charset="0"/>
              </a:rPr>
              <a:t>على المدى القصير فقط</a:t>
            </a:r>
          </a:p>
          <a:p>
            <a:pPr marL="457200" lvl="1" indent="0" algn="r" rtl="1">
              <a:spcBef>
                <a:spcPct val="0"/>
              </a:spcBef>
              <a:buNone/>
            </a:pPr>
            <a:r>
              <a:rPr lang="en-AU" altLang="en-US" dirty="0" smtClean="0">
                <a:solidFill>
                  <a:schemeClr val="tx1"/>
                </a:solidFill>
                <a:latin typeface="Arial" charset="0"/>
                <a:cs typeface="Arial" charset="0"/>
              </a:rPr>
              <a:t>-</a:t>
            </a:r>
            <a:r>
              <a:rPr lang="ar-SA" altLang="en-US" dirty="0" smtClean="0">
                <a:solidFill>
                  <a:schemeClr val="tx1"/>
                </a:solidFill>
                <a:latin typeface="Arial" charset="0"/>
                <a:cs typeface="Arial" charset="0"/>
              </a:rPr>
              <a:t>تحديدات </a:t>
            </a:r>
            <a:r>
              <a:rPr lang="ar-SA" altLang="en-US" dirty="0">
                <a:solidFill>
                  <a:schemeClr val="tx1"/>
                </a:solidFill>
                <a:latin typeface="Arial" charset="0"/>
                <a:cs typeface="Arial" charset="0"/>
              </a:rPr>
              <a:t>لاستخدامه</a:t>
            </a:r>
            <a:endParaRPr lang="en-AU" altLang="en-US" sz="1800" dirty="0">
              <a:solidFill>
                <a:schemeClr val="tx1"/>
              </a:solidFill>
              <a:latin typeface="Arial" charset="0"/>
              <a:cs typeface="Arial" charset="0"/>
            </a:endParaRPr>
          </a:p>
          <a:p>
            <a:pPr marL="0" indent="0" algn="r" rtl="1">
              <a:spcBef>
                <a:spcPct val="0"/>
              </a:spcBef>
              <a:buNone/>
            </a:pPr>
            <a:r>
              <a:rPr lang="en-AU" altLang="en-US" sz="2400" dirty="0" smtClean="0">
                <a:solidFill>
                  <a:schemeClr val="tx1"/>
                </a:solidFill>
                <a:latin typeface="Arial" charset="0"/>
                <a:cs typeface="Arial" charset="0"/>
              </a:rPr>
              <a:t>-</a:t>
            </a:r>
            <a:r>
              <a:rPr lang="ar-SA" altLang="en-US" sz="2400" dirty="0" smtClean="0">
                <a:solidFill>
                  <a:schemeClr val="tx1"/>
                </a:solidFill>
                <a:latin typeface="Arial" charset="0"/>
                <a:cs typeface="Arial" charset="0"/>
              </a:rPr>
              <a:t>خطة </a:t>
            </a:r>
            <a:r>
              <a:rPr lang="ar-SA" altLang="en-US" sz="2400" dirty="0">
                <a:solidFill>
                  <a:schemeClr val="tx1"/>
                </a:solidFill>
                <a:latin typeface="Arial" charset="0"/>
                <a:cs typeface="Arial" charset="0"/>
              </a:rPr>
              <a:t>التحكّم بكولربا في نيو ساوث ويلز - 2009</a:t>
            </a:r>
            <a:r>
              <a:rPr lang="en-AU" altLang="en-US" sz="2400" dirty="0">
                <a:solidFill>
                  <a:schemeClr val="tx1"/>
                </a:solidFill>
                <a:latin typeface="Arial" charset="0"/>
                <a:cs typeface="Arial" charset="0"/>
              </a:rPr>
              <a:t> </a:t>
            </a:r>
            <a:endParaRPr lang="ar-SA" altLang="en-US" sz="2400" dirty="0">
              <a:solidFill>
                <a:schemeClr val="tx1"/>
              </a:solidFill>
              <a:latin typeface="Arial" charset="0"/>
              <a:cs typeface="Arial" charset="0"/>
            </a:endParaRPr>
          </a:p>
          <a:p>
            <a:pPr marL="457200" lvl="1" indent="0" algn="r" rtl="1">
              <a:spcBef>
                <a:spcPct val="0"/>
              </a:spcBef>
              <a:buNone/>
            </a:pPr>
            <a:r>
              <a:rPr lang="en-AU" altLang="en-US" dirty="0" smtClean="0">
                <a:solidFill>
                  <a:schemeClr val="tx1"/>
                </a:solidFill>
                <a:latin typeface="Arial" charset="0"/>
                <a:cs typeface="Arial" charset="0"/>
              </a:rPr>
              <a:t>-</a:t>
            </a:r>
            <a:r>
              <a:rPr lang="ar-SA" altLang="en-US" dirty="0" smtClean="0">
                <a:solidFill>
                  <a:schemeClr val="tx1"/>
                </a:solidFill>
                <a:latin typeface="Arial" charset="0"/>
                <a:cs typeface="Arial" charset="0"/>
              </a:rPr>
              <a:t>أعمال </a:t>
            </a:r>
            <a:r>
              <a:rPr lang="ar-SA" altLang="en-US" dirty="0">
                <a:solidFill>
                  <a:schemeClr val="tx1"/>
                </a:solidFill>
                <a:latin typeface="Arial" charset="0"/>
                <a:cs typeface="Arial" charset="0"/>
              </a:rPr>
              <a:t>التحكّم ممكنة التحقيق فقط في الأماكن الجديدة</a:t>
            </a:r>
            <a:endParaRPr lang="en-AU" altLang="en-US" sz="1800" dirty="0">
              <a:solidFill>
                <a:schemeClr val="tx1"/>
              </a:solidFill>
              <a:latin typeface="Arial" charset="0"/>
              <a:cs typeface="Arial" charset="0"/>
            </a:endParaRPr>
          </a:p>
          <a:p>
            <a:endParaRPr lang="en-AU" dirty="0"/>
          </a:p>
        </p:txBody>
      </p:sp>
      <p:pic>
        <p:nvPicPr>
          <p:cNvPr id="5" name="Picture 3" descr="This photo shows two men in a small boat.  One is manning the propeller. The other man is shovelling salt from a container on the boat. This salt will be used as an application to stop Caulerpa from growing further in these waters.  "/>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t="14909" b="14909"/>
          <a:stretch/>
        </p:blipFill>
        <p:spPr bwMode="auto">
          <a:xfrm>
            <a:off x="683568" y="1124744"/>
            <a:ext cx="74168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is image is a drawing of a boat with the names of boat parts where aquatic pests most frequently attach themselves to the boat.  These boat parts include: Deck fittings, anchor well and anchor, cooling pipes, sewage &amp; bilge tanks, water inlets/outlets,  hull surface, keel, propeller and shaft, rudder and marlin board.&#10;"/>
          <p:cNvPicPr>
            <a:picLocks noGrp="1" noChangeAspect="1" noChangeArrowheads="1"/>
          </p:cNvPicPr>
          <p:nvPr>
            <p:ph type="pic" sz="quarter" idx="10"/>
          </p:nvPr>
        </p:nvPicPr>
        <p:blipFill>
          <a:blip r:embed="rId2" cstate="print">
            <a:extLst>
              <a:ext uri="{28A0092B-C50C-407E-A947-70E740481C1C}">
                <a14:useLocalDpi xmlns:a14="http://schemas.microsoft.com/office/drawing/2010/main" val="0"/>
              </a:ext>
            </a:extLst>
          </a:blip>
          <a:srcRect t="2008" b="2008"/>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ar-SA" altLang="en-US" dirty="0" smtClean="0">
                <a:solidFill>
                  <a:schemeClr val="tx1"/>
                </a:solidFill>
                <a:cs typeface="Helvetica" pitchFamily="34" charset="0"/>
              </a:rPr>
              <a:t>الآفات البحرية المحتملة</a:t>
            </a:r>
            <a:r>
              <a:rPr lang="en-AU" altLang="en-US" dirty="0" smtClean="0">
                <a:solidFill>
                  <a:schemeClr val="tx1"/>
                </a:solidFill>
                <a:cs typeface="Helvetica" pitchFamily="34" charset="0"/>
              </a:rPr>
              <a:t/>
            </a:r>
            <a:br>
              <a:rPr lang="en-AU" altLang="en-US" dirty="0" smtClean="0">
                <a:solidFill>
                  <a:schemeClr val="tx1"/>
                </a:solidFill>
                <a:cs typeface="Helvetica" pitchFamily="34" charset="0"/>
              </a:rPr>
            </a:br>
            <a:r>
              <a:rPr lang="ar-SA" altLang="en-US" dirty="0" smtClean="0">
                <a:solidFill>
                  <a:schemeClr val="tx1"/>
                </a:solidFill>
                <a:latin typeface="Arial" charset="0"/>
                <a:cs typeface="Arial" charset="0"/>
              </a:rPr>
              <a:t>احذر هذه الأجناس عالية الخطورة!</a:t>
            </a:r>
            <a:endParaRPr lang="en-AU" b="1" dirty="0">
              <a:solidFill>
                <a:schemeClr val="tx1"/>
              </a:solidFill>
            </a:endParaRPr>
          </a:p>
        </p:txBody>
      </p:sp>
      <p:sp>
        <p:nvSpPr>
          <p:cNvPr id="6" name="Text Placeholder 5"/>
          <p:cNvSpPr>
            <a:spLocks noGrp="1"/>
          </p:cNvSpPr>
          <p:nvPr>
            <p:ph type="body" sz="quarter" idx="11"/>
          </p:nvPr>
        </p:nvSpPr>
        <p:spPr>
          <a:xfrm>
            <a:off x="755576" y="4077072"/>
            <a:ext cx="7560840" cy="2160240"/>
          </a:xfrm>
          <a:solidFill>
            <a:schemeClr val="bg1"/>
          </a:solidFill>
        </p:spPr>
        <p:txBody>
          <a:bodyPr>
            <a:normAutofit/>
          </a:bodyPr>
          <a:lstStyle/>
          <a:p>
            <a:pPr algn="r" rtl="1">
              <a:buClr>
                <a:schemeClr val="tx1"/>
              </a:buClr>
            </a:pPr>
            <a:r>
              <a:rPr lang="ar-SA" altLang="en-US" dirty="0">
                <a:latin typeface="Arial" charset="0"/>
                <a:cs typeface="Arial" charset="0"/>
              </a:rPr>
              <a:t>نجمة بحر المحيط الهادئ الشمالي</a:t>
            </a:r>
            <a:endParaRPr lang="en-AU" altLang="en-US" dirty="0">
              <a:latin typeface="Arial" charset="0"/>
              <a:cs typeface="Arial" charset="0"/>
            </a:endParaRPr>
          </a:p>
          <a:p>
            <a:pPr algn="r" rtl="1">
              <a:buClr>
                <a:schemeClr val="tx1"/>
              </a:buClr>
            </a:pPr>
            <a:r>
              <a:rPr lang="ar-LB" altLang="en-US" dirty="0">
                <a:latin typeface="Arial" charset="0"/>
                <a:cs typeface="Arial" charset="0"/>
              </a:rPr>
              <a:t>حشيش</a:t>
            </a:r>
            <a:r>
              <a:rPr lang="ar-SA" altLang="en-US" dirty="0">
                <a:latin typeface="Arial" charset="0"/>
                <a:cs typeface="Arial" charset="0"/>
              </a:rPr>
              <a:t> البحر الياباني</a:t>
            </a:r>
            <a:endParaRPr lang="en-AU" altLang="en-US" dirty="0">
              <a:latin typeface="Arial" charset="0"/>
              <a:cs typeface="Arial" charset="0"/>
            </a:endParaRPr>
          </a:p>
          <a:p>
            <a:pPr algn="r" rtl="1">
              <a:buClr>
                <a:schemeClr val="tx1"/>
              </a:buClr>
            </a:pPr>
            <a:r>
              <a:rPr lang="ar-SA" altLang="en-US" dirty="0">
                <a:latin typeface="Arial" charset="0"/>
                <a:cs typeface="Arial" charset="0"/>
              </a:rPr>
              <a:t>بلح البحر الآسيوي الأخضر</a:t>
            </a:r>
          </a:p>
          <a:p>
            <a:pPr algn="r" rtl="1">
              <a:buClr>
                <a:schemeClr val="tx1"/>
              </a:buClr>
            </a:pPr>
            <a:r>
              <a:rPr lang="ar-SA" altLang="en-US" dirty="0">
                <a:latin typeface="Arial" charset="0"/>
                <a:cs typeface="Arial" charset="0"/>
              </a:rPr>
              <a:t>بلح البحر/بلح البحر الحقيبي الآسيوي</a:t>
            </a:r>
            <a:endParaRPr lang="en-AU" altLang="en-US">
              <a:latin typeface="Arial" charset="0"/>
              <a:cs typeface="Arial" charset="0"/>
            </a:endParaRPr>
          </a:p>
          <a:p>
            <a:pPr marL="0" indent="0">
              <a:buNone/>
            </a:pPr>
            <a:endParaRPr lang="en-AU" dirty="0"/>
          </a:p>
        </p:txBody>
      </p:sp>
      <p:grpSp>
        <p:nvGrpSpPr>
          <p:cNvPr id="7" name="Group 4" descr="This image shows photos from left to right of the following potential aquatic pests: Northern Pacific seastar, Japanese seaweed, Asian green mussel andAsian date mussel/bag mussel to look out for.l&#10;"/>
          <p:cNvGrpSpPr>
            <a:grpSpLocks noGrp="1"/>
          </p:cNvGrpSpPr>
          <p:nvPr/>
        </p:nvGrpSpPr>
        <p:grpSpPr bwMode="auto">
          <a:xfrm>
            <a:off x="755576" y="1916832"/>
            <a:ext cx="7416800" cy="2015728"/>
            <a:chOff x="0" y="3009"/>
            <a:chExt cx="5760" cy="937"/>
          </a:xfrm>
        </p:grpSpPr>
        <p:pic>
          <p:nvPicPr>
            <p:cNvPr id="8" name="Picture 5" descr="Asterias_amurensi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09"/>
              <a:ext cx="140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Undaria_pinnatifid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 y="3009"/>
              <a:ext cx="1633" cy="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erna_viridis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3009"/>
              <a:ext cx="1497"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2" y="3009"/>
              <a:ext cx="1428"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LB" altLang="en-US" sz="4000" dirty="0">
                <a:solidFill>
                  <a:schemeClr val="tx1"/>
                </a:solidFill>
                <a:latin typeface="Arial" charset="0"/>
                <a:cs typeface="Arial" charset="0"/>
              </a:rPr>
              <a:t>رسالة</a:t>
            </a:r>
            <a:r>
              <a:rPr lang="ar-SA" altLang="en-US" sz="4000" dirty="0">
                <a:solidFill>
                  <a:schemeClr val="tx1"/>
                </a:solidFill>
                <a:latin typeface="Arial" charset="0"/>
                <a:cs typeface="Arial" charset="0"/>
              </a:rPr>
              <a:t> </a:t>
            </a:r>
            <a:r>
              <a:rPr lang="ar-SA" altLang="en-US" sz="4400" dirty="0" smtClean="0">
                <a:solidFill>
                  <a:schemeClr val="tx1"/>
                </a:solidFill>
                <a:latin typeface="Arial" charset="0"/>
                <a:cs typeface="Arial" charset="0"/>
              </a:rPr>
              <a:t>رئيسية</a:t>
            </a:r>
            <a:endParaRPr lang="en-US" altLang="en-US" sz="4400" dirty="0">
              <a:solidFill>
                <a:schemeClr val="tx1"/>
              </a:solidFill>
              <a:latin typeface="Arial" charset="0"/>
            </a:endParaRPr>
          </a:p>
        </p:txBody>
      </p:sp>
      <p:sp>
        <p:nvSpPr>
          <p:cNvPr id="3" name="Text Placeholder 2"/>
          <p:cNvSpPr>
            <a:spLocks noGrp="1"/>
          </p:cNvSpPr>
          <p:nvPr>
            <p:ph type="body" sz="quarter" idx="10"/>
          </p:nvPr>
        </p:nvSpPr>
        <p:spPr>
          <a:solidFill>
            <a:schemeClr val="bg1"/>
          </a:solidFill>
        </p:spPr>
        <p:txBody>
          <a:bodyPr/>
          <a:lstStyle/>
          <a:p>
            <a:pPr marL="0" indent="0">
              <a:buNone/>
            </a:pPr>
            <a:r>
              <a:rPr lang="en-US" altLang="en-US" sz="4800" b="1" dirty="0">
                <a:solidFill>
                  <a:schemeClr val="tx1"/>
                </a:solidFill>
                <a:latin typeface="Arial" charset="0"/>
                <a:cs typeface="Arial" charset="0"/>
              </a:rPr>
              <a:t> </a:t>
            </a:r>
            <a:r>
              <a:rPr lang="ar-SA" altLang="en-US" sz="4800" b="1" dirty="0">
                <a:solidFill>
                  <a:schemeClr val="tx1"/>
                </a:solidFill>
                <a:latin typeface="Arial" charset="0"/>
                <a:cs typeface="Arial" charset="0"/>
              </a:rPr>
              <a:t>”اجمعها، لا ترمِها“</a:t>
            </a:r>
            <a:endParaRPr lang="en-US" altLang="en-US" sz="4800" b="1" dirty="0">
              <a:solidFill>
                <a:schemeClr val="tx1"/>
              </a:solidFill>
              <a:latin typeface="Arial" charset="0"/>
              <a:cs typeface="Arial" charset="0"/>
            </a:endParaRPr>
          </a:p>
          <a:p>
            <a:pPr marL="0" indent="0">
              <a:buNone/>
            </a:pPr>
            <a:endParaRPr lang="en-US" altLang="en-US" sz="4800" b="1" dirty="0" smtClean="0">
              <a:solidFill>
                <a:schemeClr val="tx1"/>
              </a:solidFill>
              <a:latin typeface="Arial" charset="0"/>
            </a:endParaRPr>
          </a:p>
          <a:p>
            <a:endParaRPr lang="en-AU" dirty="0"/>
          </a:p>
        </p:txBody>
      </p:sp>
    </p:spTree>
    <p:extLst>
      <p:ext uri="{BB962C8B-B14F-4D97-AF65-F5344CB8AC3E}">
        <p14:creationId xmlns:p14="http://schemas.microsoft.com/office/powerpoint/2010/main" val="2904451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Picture Placeholder 11" descr="This image shows four photos with a red thumbs pointing down indicating that this is the wrong action.  The top right hand photo shows a person throwing rubbish from their car window. The bottom left hand photo shows a closeup of cigarette butts left on a walkway, people are walking in the distance.  The top right hand photo shows cockatoos rummaging through plastic bags to try and open it with their sharp beaks.  The bottom right hand photo shows an overfilled bin with filled up plastic bags of rubbish left at the foot of the bin. There is also a caption next to these photos saying 'General littering can result in an 'on the spot' fine of two hundred and fifty dollars. "/>
          <p:cNvGrpSpPr>
            <a:grpSpLocks noGrp="1"/>
          </p:cNvGrpSpPr>
          <p:nvPr/>
        </p:nvGrpSpPr>
        <p:grpSpPr>
          <a:xfrm>
            <a:off x="491853" y="454550"/>
            <a:ext cx="8424862" cy="5688012"/>
            <a:chOff x="441772" y="402044"/>
            <a:chExt cx="8481376" cy="5995680"/>
          </a:xfrm>
        </p:grpSpPr>
        <p:pic>
          <p:nvPicPr>
            <p:cNvPr id="13" name="Picture 8" descr="http://ymt.ge/wp-content/uploads/2015/01/wsb_618x425_car_photo_277092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2" y="402044"/>
              <a:ext cx="4667329" cy="32097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14528" y="5229200"/>
              <a:ext cx="3255956" cy="646331"/>
            </a:xfrm>
            <a:prstGeom prst="rect">
              <a:avLst/>
            </a:prstGeom>
            <a:solidFill>
              <a:schemeClr val="bg1"/>
            </a:solidFill>
          </p:spPr>
          <p:txBody>
            <a:bodyPr wrap="none" rtlCol="0">
              <a:spAutoFit/>
            </a:bodyPr>
            <a:lstStyle/>
            <a:p>
              <a:r>
                <a:rPr lang="en-AU" b="1" dirty="0" smtClean="0">
                  <a:solidFill>
                    <a:srgbClr val="FF0000"/>
                  </a:solidFill>
                </a:rPr>
                <a:t>General littering can result</a:t>
              </a:r>
            </a:p>
            <a:p>
              <a:r>
                <a:rPr lang="en-AU" b="1" dirty="0" smtClean="0">
                  <a:solidFill>
                    <a:srgbClr val="FF0000"/>
                  </a:solidFill>
                </a:rPr>
                <a:t>in an ‘on-the-spot’ fine of $250. </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932" t="11700" r="35689" b="17178"/>
            <a:stretch/>
          </p:blipFill>
          <p:spPr>
            <a:xfrm>
              <a:off x="5292080" y="1628800"/>
              <a:ext cx="3631068" cy="3435424"/>
            </a:xfrm>
            <a:prstGeom prst="rect">
              <a:avLst/>
            </a:prstGeom>
          </p:spPr>
        </p:pic>
        <p:pic>
          <p:nvPicPr>
            <p:cNvPr id="16" name="Picture 2" descr="http://storage.torontosun.com/v1/dynamic_resize/sws_path/suns-prod-images/1297341826236_ORIGINAL.jpg?quality=80&amp;size=420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730724"/>
              <a:ext cx="4000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nnimgt-a.akamaihd.net/transform/v1/crop/frm/storypad-T2qzwWtn9D8xSkq8dmRgdc/a39c6e81-5f26-40cf-8b57-372f0769382e.jpg/r0_132_3504_2102_w1200_h678_fma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04664"/>
              <a:ext cx="2422525" cy="13620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11" name="Picture 6" descr="https://openclipart.org/image/2400px/svg_to_png/214030/Thumbs-Down-Circ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1556792"/>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s://openclipart.org/image/2400px/svg_to_png/214030/Thumbs-Down-Circ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76" y="3052784"/>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ttps://openclipart.org/image/2400px/svg_to_png/214030/Thumbs-Down-Circ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3952051"/>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309842" y="5017417"/>
            <a:ext cx="360367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algn="r" eaLnBrk="1" hangingPunct="1">
              <a:spcBef>
                <a:spcPct val="0"/>
              </a:spcBef>
              <a:buFontTx/>
              <a:buNone/>
            </a:pPr>
            <a:r>
              <a:rPr lang="ar-SA" altLang="en-US" sz="1800" b="1" dirty="0">
                <a:solidFill>
                  <a:srgbClr val="FF0000"/>
                </a:solidFill>
              </a:rPr>
              <a:t>يمكن أن يؤدي رمي النفايات العامة إلى فرض غرامة "فورية" بقمية 250 دولاراً.</a:t>
            </a:r>
            <a:endParaRPr lang="en-AU" altLang="en-US" sz="1800" b="1" dirty="0">
              <a:solidFill>
                <a:srgbClr val="FF0000"/>
              </a:solidFill>
              <a:latin typeface="Calibri" pitchFamily="34" charset="0"/>
              <a:cs typeface="Arial" charset="0"/>
            </a:endParaRPr>
          </a:p>
        </p:txBody>
      </p:sp>
    </p:spTree>
    <p:extLst>
      <p:ext uri="{BB962C8B-B14F-4D97-AF65-F5344CB8AC3E}">
        <p14:creationId xmlns:p14="http://schemas.microsoft.com/office/powerpoint/2010/main" val="10537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icture Placeholder 2" descr="This image includes two photos.  The left hand photo has a bait bag and fishing line left on top of the bin.  It hasn't been put in the bin.  The right hand photo shows a the legs and arms of a fisherman.  He is carrying his fishing rod and esky and is walking away from rubbish that he has left behind.  The rubbish includes plastic bottle, bags, bait bags.  There is a red thumbs down on both pictures indicating that this is the wrong action. There is also a caption that says &quot;General littering can result in an 'on-the-spot'fine of $250."/>
          <p:cNvGrpSpPr>
            <a:grpSpLocks noGrp="1"/>
          </p:cNvGrpSpPr>
          <p:nvPr/>
        </p:nvGrpSpPr>
        <p:grpSpPr>
          <a:xfrm>
            <a:off x="468313" y="980728"/>
            <a:ext cx="8398151" cy="4824064"/>
            <a:chOff x="449413" y="1594374"/>
            <a:chExt cx="8430821" cy="3863038"/>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203" t="43552"/>
            <a:stretch/>
          </p:blipFill>
          <p:spPr>
            <a:xfrm>
              <a:off x="4713640" y="1709700"/>
              <a:ext cx="4166594" cy="3747712"/>
            </a:xfrm>
            <a:prstGeom prst="rect">
              <a:avLst/>
            </a:prstGeom>
          </p:spPr>
        </p:pic>
        <p:pic>
          <p:nvPicPr>
            <p:cNvPr id="5" name="Picture 4" descr="This image shows two photos, both with a red cross over them.  The left hand photo shows a close up of the top of a bin.  A plastic bait bag and some fishing line have been left on the bin. It hasn't been put in the bin.  The right hand photo shows the legs of a fishermen who is holding his esky and fishing rod and is walking away from a two plastic bags and some bottles that he has left behind. There is a caption that also says &quot;General littering can result in an 'on the spot' fine of two hundred and fifty dollars. "/>
            <p:cNvPicPr>
              <a:picLocks noChangeAspect="1"/>
            </p:cNvPicPr>
            <p:nvPr/>
          </p:nvPicPr>
          <p:blipFill rotWithShape="1">
            <a:blip r:embed="rId3" cstate="print">
              <a:extLst>
                <a:ext uri="{28A0092B-C50C-407E-A947-70E740481C1C}">
                  <a14:useLocalDpi xmlns:a14="http://schemas.microsoft.com/office/drawing/2010/main" val="0"/>
                </a:ext>
              </a:extLst>
            </a:blip>
            <a:srcRect t="14259" r="3799" b="-2727"/>
            <a:stretch/>
          </p:blipFill>
          <p:spPr>
            <a:xfrm>
              <a:off x="449413" y="1594374"/>
              <a:ext cx="4042988" cy="2327322"/>
            </a:xfrm>
            <a:prstGeom prst="rect">
              <a:avLst/>
            </a:prstGeom>
          </p:spPr>
        </p:pic>
        <p:sp>
          <p:nvSpPr>
            <p:cNvPr id="7" name="TextBox 6"/>
            <p:cNvSpPr txBox="1"/>
            <p:nvPr/>
          </p:nvSpPr>
          <p:spPr>
            <a:xfrm>
              <a:off x="772136" y="4016217"/>
              <a:ext cx="3397541" cy="739389"/>
            </a:xfrm>
            <a:prstGeom prst="rect">
              <a:avLst/>
            </a:prstGeom>
            <a:solidFill>
              <a:schemeClr val="bg1"/>
            </a:solidFill>
          </p:spPr>
          <p:txBody>
            <a:bodyPr wrap="square" rtlCol="0">
              <a:spAutoFit/>
            </a:bodyPr>
            <a:lstStyle/>
            <a:p>
              <a:r>
                <a:rPr lang="en-AU" b="1" dirty="0" smtClean="0">
                  <a:solidFill>
                    <a:srgbClr val="FF0000"/>
                  </a:solidFill>
                </a:rPr>
                <a:t>.</a:t>
              </a:r>
              <a:r>
                <a:rPr lang="ar-SA" altLang="en-US" b="1" dirty="0">
                  <a:solidFill>
                    <a:srgbClr val="FF0000"/>
                  </a:solidFill>
                </a:rPr>
                <a:t> يمكن أن يؤدي رمي النفايات العامة إلى فرض غرامة "فورية" بقمية 250 دولاراً</a:t>
              </a:r>
              <a:r>
                <a:rPr lang="ar-SA" altLang="en-US" sz="1400" b="1" dirty="0">
                  <a:solidFill>
                    <a:srgbClr val="FF0000"/>
                  </a:solidFill>
                </a:rPr>
                <a:t>.</a:t>
              </a:r>
              <a:endParaRPr lang="en-AU" altLang="en-US" sz="1400" b="1" dirty="0">
                <a:solidFill>
                  <a:srgbClr val="FF0000"/>
                </a:solidFill>
                <a:latin typeface="Calibri" pitchFamily="34" charset="0"/>
                <a:cs typeface="Arial" charset="0"/>
              </a:endParaRPr>
            </a:p>
            <a:p>
              <a:r>
                <a:rPr lang="en-AU" b="1" dirty="0" smtClean="0">
                  <a:solidFill>
                    <a:srgbClr val="FF0000"/>
                  </a:solidFill>
                </a:rPr>
                <a:t> </a:t>
              </a:r>
            </a:p>
          </p:txBody>
        </p:sp>
      </p:grpSp>
      <p:pic>
        <p:nvPicPr>
          <p:cNvPr id="9" name="Picture 6" descr="https://openclipart.org/image/2400px/svg_to_png/214030/Thumbs-Down-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85" y="1250446"/>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s://openclipart.org/image/2400px/svg_to_png/214030/Thumbs-Down-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268" y="4170136"/>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sz="2800" b="1" dirty="0">
                <a:solidFill>
                  <a:schemeClr val="tx1"/>
                </a:solidFill>
              </a:rPr>
              <a:t>المياه النظيفة = أسماك صحيّة = أناس أصحّاء</a:t>
            </a:r>
            <a:r>
              <a:rPr lang="en-AU" altLang="en-US" sz="2400" b="1" dirty="0">
                <a:solidFill>
                  <a:srgbClr val="00B050"/>
                </a:solidFill>
              </a:rPr>
              <a:t/>
            </a:r>
            <a:br>
              <a:rPr lang="en-AU" altLang="en-US" sz="2400" b="1" dirty="0">
                <a:solidFill>
                  <a:srgbClr val="00B050"/>
                </a:solidFill>
              </a:rPr>
            </a:br>
            <a:endParaRPr lang="en-AU" sz="2400" b="1" dirty="0">
              <a:solidFill>
                <a:schemeClr val="tx1"/>
              </a:solidFill>
            </a:endParaRPr>
          </a:p>
        </p:txBody>
      </p:sp>
      <p:sp>
        <p:nvSpPr>
          <p:cNvPr id="4" name="Text Placeholder 3"/>
          <p:cNvSpPr>
            <a:spLocks noGrp="1"/>
          </p:cNvSpPr>
          <p:nvPr>
            <p:ph type="body" sz="quarter" idx="11"/>
          </p:nvPr>
        </p:nvSpPr>
        <p:spPr>
          <a:xfrm>
            <a:off x="611188" y="5084762"/>
            <a:ext cx="8064500" cy="1296565"/>
          </a:xfrm>
          <a:solidFill>
            <a:schemeClr val="bg1"/>
          </a:solidFill>
        </p:spPr>
        <p:txBody>
          <a:bodyPr>
            <a:normAutofit fontScale="70000" lnSpcReduction="20000"/>
          </a:bodyPr>
          <a:lstStyle/>
          <a:p>
            <a:pPr marL="0" indent="0">
              <a:buNone/>
            </a:pPr>
            <a:r>
              <a:rPr lang="ar-AE" altLang="en-US" dirty="0">
                <a:solidFill>
                  <a:schemeClr val="tx1"/>
                </a:solidFill>
                <a:latin typeface="Calibri" pitchFamily="34" charset="0"/>
                <a:cs typeface="Arial" charset="0"/>
              </a:rPr>
              <a:t>إجلب معك كل النفايات إلى الشاطئ للتخلص</a:t>
            </a:r>
            <a:r>
              <a:rPr lang="en-AU" altLang="en-US" dirty="0">
                <a:solidFill>
                  <a:schemeClr val="tx1"/>
                </a:solidFill>
                <a:latin typeface="Calibri" pitchFamily="34" charset="0"/>
                <a:cs typeface="Arial" charset="0"/>
              </a:rPr>
              <a:t> </a:t>
            </a:r>
            <a:r>
              <a:rPr lang="ar-AE" altLang="en-US" dirty="0">
                <a:solidFill>
                  <a:schemeClr val="tx1"/>
                </a:solidFill>
                <a:latin typeface="Calibri" pitchFamily="34" charset="0"/>
                <a:cs typeface="Arial" charset="0"/>
              </a:rPr>
              <a:t>منها بطريقة سليمة، وذلك يتضمن كل قطع خيوط ومعدات الصيد</a:t>
            </a:r>
            <a:endParaRPr lang="en-AU" altLang="en-US" dirty="0">
              <a:solidFill>
                <a:schemeClr val="tx1"/>
              </a:solidFill>
              <a:latin typeface="Calibri" pitchFamily="34" charset="0"/>
              <a:cs typeface="Arial" charset="0"/>
            </a:endParaRPr>
          </a:p>
          <a:p>
            <a:pPr marL="0" indent="0">
              <a:buNone/>
            </a:pPr>
            <a:r>
              <a:rPr lang="ar-AE" altLang="en-US" dirty="0">
                <a:solidFill>
                  <a:schemeClr val="tx1"/>
                </a:solidFill>
              </a:rPr>
              <a:t>قلّل من إمكانية تعرّض الكائنات الحيّة لإصابات</a:t>
            </a:r>
            <a:r>
              <a:rPr lang="en-AU" altLang="en-US" dirty="0">
                <a:solidFill>
                  <a:schemeClr val="tx1"/>
                </a:solidFill>
              </a:rPr>
              <a:t> </a:t>
            </a:r>
            <a:r>
              <a:rPr lang="ar-AE" altLang="en-US" dirty="0">
                <a:solidFill>
                  <a:schemeClr val="tx1"/>
                </a:solidFill>
              </a:rPr>
              <a:t>وذلك </a:t>
            </a:r>
            <a:r>
              <a:rPr lang="ar-AE" altLang="en-US" dirty="0" smtClean="0">
                <a:solidFill>
                  <a:schemeClr val="tx1"/>
                </a:solidFill>
              </a:rPr>
              <a:t>بالانتباه</a:t>
            </a:r>
            <a:endParaRPr lang="en-AU" altLang="en-US" dirty="0" smtClean="0">
              <a:solidFill>
                <a:schemeClr val="tx1"/>
              </a:solidFill>
            </a:endParaRPr>
          </a:p>
          <a:p>
            <a:pPr marL="0" indent="0">
              <a:buNone/>
            </a:pPr>
            <a:r>
              <a:rPr lang="ar-AE" altLang="en-US" dirty="0">
                <a:solidFill>
                  <a:schemeClr val="tx1"/>
                </a:solidFill>
              </a:rPr>
              <a:t>لخيوطك دائما</a:t>
            </a:r>
            <a:endParaRPr lang="en-AU" altLang="zh-CN" dirty="0" smtClean="0"/>
          </a:p>
          <a:p>
            <a:endParaRPr lang="en-AU" dirty="0" smtClean="0"/>
          </a:p>
          <a:p>
            <a:endParaRPr lang="en-US" altLang="en-US" dirty="0" smtClean="0">
              <a:latin typeface="Arial" charset="0"/>
            </a:endParaRPr>
          </a:p>
          <a:p>
            <a:endParaRPr lang="en-AU" dirty="0"/>
          </a:p>
        </p:txBody>
      </p:sp>
      <p:grpSp>
        <p:nvGrpSpPr>
          <p:cNvPr id="5" name="Picture Placeholder 4" descr="This image shows two photos with one green thumbs up overlapping both photos. The left hand photo shows a fisherman's legs. He is walking and holding his fishing rod and is holding his plastic bag of rubbish, taking it with him.  The right hand photo shows a man holding a fishing rod. Both he and the woman to his right is putting their rubbish in the bin. "/>
          <p:cNvGrpSpPr>
            <a:grpSpLocks noGrp="1"/>
          </p:cNvGrpSpPr>
          <p:nvPr/>
        </p:nvGrpSpPr>
        <p:grpSpPr>
          <a:xfrm>
            <a:off x="539750" y="1494160"/>
            <a:ext cx="7993063" cy="3528391"/>
            <a:chOff x="539552" y="726321"/>
            <a:chExt cx="8372578" cy="463358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172" t="6677" r="8533"/>
            <a:stretch/>
          </p:blipFill>
          <p:spPr>
            <a:xfrm>
              <a:off x="4355976" y="726321"/>
              <a:ext cx="4556154" cy="463358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2303" r="4568" b="13263"/>
            <a:stretch/>
          </p:blipFill>
          <p:spPr>
            <a:xfrm>
              <a:off x="539552" y="726321"/>
              <a:ext cx="3681413" cy="3805771"/>
            </a:xfrm>
            <a:prstGeom prst="rect">
              <a:avLst/>
            </a:prstGeom>
          </p:spPr>
        </p:pic>
      </p:grpSp>
      <p:pic>
        <p:nvPicPr>
          <p:cNvPr id="9"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625" y="2942670"/>
            <a:ext cx="1300391" cy="129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511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sz="3600" b="1" dirty="0">
                <a:solidFill>
                  <a:schemeClr val="tx1"/>
                </a:solidFill>
              </a:rPr>
              <a:t>قيادة القوارب أكثر متعة في المياه النظيفة</a:t>
            </a:r>
            <a:r>
              <a:rPr lang="ar-SA" altLang="en-US" sz="3600" b="1" dirty="0" smtClean="0">
                <a:solidFill>
                  <a:schemeClr val="tx1"/>
                </a:solidFill>
              </a:rPr>
              <a:t>.</a:t>
            </a:r>
            <a:r>
              <a:rPr lang="en-AU" b="1" dirty="0" smtClean="0">
                <a:solidFill>
                  <a:schemeClr val="tx1"/>
                </a:solidFill>
                <a:latin typeface="Arial" charset="0"/>
              </a:rPr>
              <a:t/>
            </a:r>
            <a:br>
              <a:rPr lang="en-AU" b="1" dirty="0" smtClean="0">
                <a:solidFill>
                  <a:schemeClr val="tx1"/>
                </a:solidFill>
                <a:latin typeface="Arial" charset="0"/>
              </a:rPr>
            </a:br>
            <a:endParaRPr lang="en-AU" dirty="0">
              <a:solidFill>
                <a:schemeClr val="tx1"/>
              </a:solidFill>
            </a:endParaRPr>
          </a:p>
        </p:txBody>
      </p:sp>
      <p:sp>
        <p:nvSpPr>
          <p:cNvPr id="3" name="Picture Placeholder 2" descr="The photo shows a close up of a person's hand putting a plastic bag and fishing line through the opening lever of a public bin.  To the right hand side of the photo there is a drawing of a green thumbs up.  "/>
          <p:cNvSpPr>
            <a:spLocks noGrp="1"/>
          </p:cNvSpPr>
          <p:nvPr>
            <p:ph type="pic" sz="quarter" idx="10"/>
          </p:nvPr>
        </p:nvSpPr>
        <p:spPr>
          <a:xfrm>
            <a:off x="395536" y="1340024"/>
            <a:ext cx="7993063" cy="3313112"/>
          </a:xfrm>
        </p:spPr>
      </p:sp>
      <p:sp>
        <p:nvSpPr>
          <p:cNvPr id="4" name="Text Placeholder 3"/>
          <p:cNvSpPr>
            <a:spLocks noGrp="1"/>
          </p:cNvSpPr>
          <p:nvPr>
            <p:ph type="body" sz="quarter" idx="11"/>
          </p:nvPr>
        </p:nvSpPr>
        <p:spPr>
          <a:xfrm>
            <a:off x="539552" y="4797152"/>
            <a:ext cx="8064500" cy="1008062"/>
          </a:xfrm>
          <a:solidFill>
            <a:schemeClr val="bg1"/>
          </a:solidFill>
        </p:spPr>
        <p:txBody>
          <a:bodyPr>
            <a:normAutofit fontScale="47500" lnSpcReduction="20000"/>
          </a:bodyPr>
          <a:lstStyle/>
          <a:p>
            <a:pPr marL="0" indent="0" algn="r">
              <a:buNone/>
            </a:pPr>
            <a:r>
              <a:rPr lang="ar-SA" altLang="en-US" sz="3300" dirty="0"/>
              <a:t>إذا كان البرميل القريب ممتلئاً، خذ نفاياتك معك للتخلّص منها في مكان آخر، مثلاً في البيت أو في برميل آخر ليس ممتلئاً</a:t>
            </a:r>
            <a:r>
              <a:rPr lang="ar-SA" altLang="en-US" sz="3300" dirty="0" smtClean="0"/>
              <a:t>.</a:t>
            </a:r>
            <a:endParaRPr lang="en-AU" altLang="en-US" sz="3300" dirty="0" smtClean="0">
              <a:solidFill>
                <a:schemeClr val="tx1"/>
              </a:solidFill>
              <a:latin typeface="Calibri" pitchFamily="34" charset="0"/>
              <a:cs typeface="Arial" charset="0"/>
            </a:endParaRPr>
          </a:p>
          <a:p>
            <a:pPr marL="0" indent="0" algn="r">
              <a:buNone/>
            </a:pPr>
            <a:r>
              <a:rPr lang="ar-AE" altLang="en-US" sz="3300" dirty="0" smtClean="0">
                <a:solidFill>
                  <a:schemeClr val="tx1"/>
                </a:solidFill>
                <a:latin typeface="Calibri" pitchFamily="34" charset="0"/>
                <a:cs typeface="Arial" charset="0"/>
              </a:rPr>
              <a:t>حاول </a:t>
            </a:r>
            <a:r>
              <a:rPr lang="ar-AE" altLang="en-US" sz="3300" dirty="0">
                <a:solidFill>
                  <a:schemeClr val="tx1"/>
                </a:solidFill>
                <a:latin typeface="Calibri" pitchFamily="34" charset="0"/>
                <a:cs typeface="Arial" charset="0"/>
              </a:rPr>
              <a:t>استعمال خيوط صيد وشرك قابلة للتحلل الحيوي</a:t>
            </a:r>
            <a:endParaRPr lang="en-AU" altLang="en-US" sz="3300" dirty="0">
              <a:solidFill>
                <a:schemeClr val="tx1"/>
              </a:solidFill>
              <a:latin typeface="Calibri" pitchFamily="34" charset="0"/>
              <a:cs typeface="Arial" charset="0"/>
            </a:endParaRPr>
          </a:p>
          <a:p>
            <a:pPr marL="0" indent="0" algn="r">
              <a:buNone/>
            </a:pPr>
            <a:r>
              <a:rPr lang="ar-SA" altLang="en-US" sz="3300" dirty="0"/>
              <a:t>إن الحدّ من النفايات والقيام بإعادة التدوير أفضل حلٍ للنفايات التي ننتجها، الآن وفي </a:t>
            </a:r>
            <a:r>
              <a:rPr lang="ar-SA" altLang="en-US" sz="3300" dirty="0" smtClean="0"/>
              <a:t>المستقبل</a:t>
            </a:r>
            <a:endParaRPr lang="en-AU" sz="3300" dirty="0" smtClean="0"/>
          </a:p>
          <a:p>
            <a:endParaRPr lang="en-AU" sz="3300" dirty="0" smtClean="0"/>
          </a:p>
          <a:p>
            <a:endParaRPr lang="en-AU" dirty="0"/>
          </a:p>
        </p:txBody>
      </p:sp>
      <p:pic>
        <p:nvPicPr>
          <p:cNvPr id="6" name="Picture 5" descr="This image shows one photo of a person's hand putting a plastic bag and fishing line in the opening of a metal bin. Next to the photo is a green thumbs up, indicating that this is the correct ac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152" y="1340768"/>
            <a:ext cx="4536504" cy="3169310"/>
          </a:xfrm>
          <a:prstGeom prst="rect">
            <a:avLst/>
          </a:prstGeom>
        </p:spPr>
      </p:pic>
      <p:pic>
        <p:nvPicPr>
          <p:cNvPr id="8" name="Picture 11" descr="https://openclipart.org/image/800px/svg_to_png/214028/Thumbs-Up-Cir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700808"/>
            <a:ext cx="153511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01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here are two photos side by side. The first photo to the left shows a man riding his jetski in the water enjoying the experience.  The photo to the right shows a motor boat and yacht moored in a quiet bay.  The day is sunny, the water is clean and blue. "/>
          <p:cNvPicPr>
            <a:picLocks noGrp="1" noChangeAspect="1"/>
          </p:cNvPicPr>
          <p:nvPr>
            <p:ph type="pic" sz="quarter" idx="10"/>
          </p:nvPr>
        </p:nvPicPr>
        <p:blipFill>
          <a:blip r:embed="rId3" cstate="print"/>
          <a:srcRect t="34969" r="2833" b="18084"/>
          <a:stretch>
            <a:fillRect/>
          </a:stretch>
        </p:blipFill>
        <p:spPr>
          <a:xfrm>
            <a:off x="539552" y="1628800"/>
            <a:ext cx="7551252" cy="2736304"/>
          </a:xfrm>
        </p:spPr>
      </p:pic>
      <p:sp>
        <p:nvSpPr>
          <p:cNvPr id="8" name="Text Placeholder 7"/>
          <p:cNvSpPr>
            <a:spLocks noGrp="1"/>
          </p:cNvSpPr>
          <p:nvPr>
            <p:ph type="body" sz="quarter" idx="11"/>
          </p:nvPr>
        </p:nvSpPr>
        <p:spPr>
          <a:solidFill>
            <a:schemeClr val="bg1"/>
          </a:solidFill>
        </p:spPr>
        <p:txBody>
          <a:bodyPr/>
          <a:lstStyle/>
          <a:p>
            <a:pPr algn="r"/>
            <a:r>
              <a:rPr lang="ar-SA" altLang="en-US" sz="3600" dirty="0" smtClean="0">
                <a:solidFill>
                  <a:schemeClr val="tx1"/>
                </a:solidFill>
              </a:rPr>
              <a:t>الاستجمام</a:t>
            </a:r>
            <a:endParaRPr lang="en-AU" altLang="en-US" sz="3600" b="1" dirty="0">
              <a:solidFill>
                <a:schemeClr val="tx1"/>
              </a:solidFill>
              <a:latin typeface="Arial" charset="0"/>
              <a:cs typeface="Arial" charset="0"/>
            </a:endParaRPr>
          </a:p>
          <a:p>
            <a:endParaRPr lang="en-US" b="1" dirty="0" smtClean="0"/>
          </a:p>
          <a:p>
            <a:endParaRPr lang="en-A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ar-LB" altLang="en-US" sz="4000" dirty="0">
                <a:solidFill>
                  <a:schemeClr val="tx1"/>
                </a:solidFill>
                <a:latin typeface="Arial" charset="0"/>
                <a:cs typeface="Arial" charset="0"/>
              </a:rPr>
              <a:t>رسالة</a:t>
            </a:r>
            <a:r>
              <a:rPr lang="ar-SA" altLang="en-US" sz="4000" dirty="0">
                <a:solidFill>
                  <a:schemeClr val="tx1"/>
                </a:solidFill>
                <a:latin typeface="Arial" charset="0"/>
                <a:cs typeface="Arial" charset="0"/>
              </a:rPr>
              <a:t> </a:t>
            </a:r>
            <a:r>
              <a:rPr lang="ar-SA" altLang="en-US" sz="4000" dirty="0" smtClean="0">
                <a:solidFill>
                  <a:schemeClr val="tx1"/>
                </a:solidFill>
                <a:latin typeface="Arial" charset="0"/>
                <a:cs typeface="Arial" charset="0"/>
              </a:rPr>
              <a:t>رئيسية</a:t>
            </a:r>
            <a:endParaRPr lang="en-AU" sz="4000" dirty="0">
              <a:solidFill>
                <a:schemeClr val="tx1"/>
              </a:solidFill>
            </a:endParaRPr>
          </a:p>
        </p:txBody>
      </p:sp>
      <p:sp>
        <p:nvSpPr>
          <p:cNvPr id="3" name="Text Placeholder 2"/>
          <p:cNvSpPr>
            <a:spLocks noGrp="1"/>
          </p:cNvSpPr>
          <p:nvPr>
            <p:ph type="body" sz="quarter" idx="10"/>
          </p:nvPr>
        </p:nvSpPr>
        <p:spPr>
          <a:solidFill>
            <a:schemeClr val="bg1"/>
          </a:solidFill>
        </p:spPr>
        <p:txBody>
          <a:bodyPr/>
          <a:lstStyle/>
          <a:p>
            <a:pPr marL="0" indent="0" algn="r">
              <a:buNone/>
            </a:pPr>
            <a:r>
              <a:rPr lang="ar-SA" dirty="0"/>
              <a:t>تحديد العدد المسموح بأخذه والعدد المسموح بحيازته</a:t>
            </a:r>
            <a:endParaRPr lang="en-AU" dirty="0"/>
          </a:p>
          <a:p>
            <a:pPr marL="0" indent="0" algn="r">
              <a:buNone/>
            </a:pPr>
            <a:endParaRPr lang="en-AU" dirty="0"/>
          </a:p>
        </p:txBody>
      </p:sp>
    </p:spTree>
    <p:extLst>
      <p:ext uri="{BB962C8B-B14F-4D97-AF65-F5344CB8AC3E}">
        <p14:creationId xmlns:p14="http://schemas.microsoft.com/office/powerpoint/2010/main" val="3734380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rtl="1"/>
            <a:r>
              <a:rPr lang="ar-SA" altLang="en-US" dirty="0">
                <a:solidFill>
                  <a:schemeClr val="tx1"/>
                </a:solidFill>
              </a:rPr>
              <a:t>سمك الصبيطي الأصفر</a:t>
            </a:r>
            <a:r>
              <a:rPr lang="en-AU" altLang="en-US" dirty="0">
                <a:solidFill>
                  <a:schemeClr val="tx1"/>
                </a:solidFill>
              </a:rPr>
              <a:t/>
            </a:r>
            <a:br>
              <a:rPr lang="en-AU" altLang="en-US" dirty="0">
                <a:solidFill>
                  <a:schemeClr val="tx1"/>
                </a:solidFill>
              </a:rPr>
            </a:br>
            <a:r>
              <a:rPr lang="ar-SA" altLang="en-US" dirty="0">
                <a:solidFill>
                  <a:schemeClr val="tx1"/>
                </a:solidFill>
              </a:rPr>
              <a:t>القياس القانوني: 25 </a:t>
            </a:r>
            <a:r>
              <a:rPr lang="ar-SA" altLang="en-US" dirty="0" smtClean="0">
                <a:solidFill>
                  <a:schemeClr val="tx1"/>
                </a:solidFill>
              </a:rPr>
              <a:t>سم</a:t>
            </a:r>
            <a:endParaRPr lang="en-AU" dirty="0">
              <a:solidFill>
                <a:schemeClr val="tx1"/>
              </a:solidFill>
            </a:endParaRPr>
          </a:p>
        </p:txBody>
      </p:sp>
      <p:sp>
        <p:nvSpPr>
          <p:cNvPr id="27" name="Text Placeholder 26"/>
          <p:cNvSpPr>
            <a:spLocks noGrp="1"/>
          </p:cNvSpPr>
          <p:nvPr>
            <p:ph type="body" sz="quarter" idx="11"/>
          </p:nvPr>
        </p:nvSpPr>
        <p:spPr>
          <a:xfrm>
            <a:off x="611560" y="5849938"/>
            <a:ext cx="8064500" cy="603398"/>
          </a:xfrm>
          <a:solidFill>
            <a:schemeClr val="bg1"/>
          </a:solidFill>
        </p:spPr>
        <p:txBody>
          <a:bodyPr/>
          <a:lstStyle/>
          <a:p>
            <a:pPr marL="0" indent="0" algn="r">
              <a:buNone/>
            </a:pPr>
            <a:r>
              <a:rPr lang="ar-SA" altLang="en-US" sz="2400" dirty="0">
                <a:solidFill>
                  <a:schemeClr val="tx1"/>
                </a:solidFill>
              </a:rPr>
              <a:t>تبدأ الغرامات من 500 دولار ويمكن أن ترتفع إلى 22000 دولار بالنسبة للفرد</a:t>
            </a:r>
            <a:endParaRPr lang="en-AU" altLang="en-US" sz="2400" dirty="0">
              <a:solidFill>
                <a:schemeClr val="tx1"/>
              </a:solidFill>
            </a:endParaRPr>
          </a:p>
          <a:p>
            <a:pPr marL="0" indent="0">
              <a:buNone/>
            </a:pPr>
            <a:endParaRPr lang="en-AU" dirty="0"/>
          </a:p>
        </p:txBody>
      </p:sp>
      <p:grpSp>
        <p:nvGrpSpPr>
          <p:cNvPr id="28" name="Picture Placeholder 27" descr="This image shows four pictures of Yellowfin bream. They are of different sizes: 24, 16, 10 and 6 centimetres in length. There is a red thumbs down indicating that this is the wrong action.  "/>
          <p:cNvGrpSpPr>
            <a:grpSpLocks noGrp="1"/>
          </p:cNvGrpSpPr>
          <p:nvPr/>
        </p:nvGrpSpPr>
        <p:grpSpPr>
          <a:xfrm>
            <a:off x="1543183" y="1561633"/>
            <a:ext cx="7061440" cy="4099840"/>
            <a:chOff x="1419674" y="1643893"/>
            <a:chExt cx="6837032" cy="4102499"/>
          </a:xfrm>
        </p:grpSpPr>
        <p:grpSp>
          <p:nvGrpSpPr>
            <p:cNvPr id="29" name="Group 45"/>
            <p:cNvGrpSpPr/>
            <p:nvPr/>
          </p:nvGrpSpPr>
          <p:grpSpPr>
            <a:xfrm>
              <a:off x="5667613" y="2218199"/>
              <a:ext cx="1304680" cy="1167268"/>
              <a:chOff x="3510909" y="2837530"/>
              <a:chExt cx="1304680" cy="1167268"/>
            </a:xfrm>
          </p:grpSpPr>
          <p:pic>
            <p:nvPicPr>
              <p:cNvPr id="4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0910" y="2837530"/>
                <a:ext cx="1304679" cy="72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Left Bracket 44"/>
              <p:cNvSpPr/>
              <p:nvPr/>
            </p:nvSpPr>
            <p:spPr>
              <a:xfrm rot="16200000">
                <a:off x="4140389" y="2894696"/>
                <a:ext cx="45719" cy="1304679"/>
              </a:xfrm>
              <a:prstGeom prst="lef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6" name="TextBox 45"/>
              <p:cNvSpPr txBox="1"/>
              <p:nvPr/>
            </p:nvSpPr>
            <p:spPr>
              <a:xfrm>
                <a:off x="3789862" y="3635466"/>
                <a:ext cx="818217" cy="369332"/>
              </a:xfrm>
              <a:prstGeom prst="rect">
                <a:avLst/>
              </a:prstGeom>
              <a:solidFill>
                <a:schemeClr val="bg1"/>
              </a:solidFill>
            </p:spPr>
            <p:txBody>
              <a:bodyPr wrap="square" rtlCol="0">
                <a:spAutoFit/>
              </a:bodyPr>
              <a:lstStyle/>
              <a:p>
                <a:r>
                  <a:rPr lang="en-AU" b="1" dirty="0" smtClean="0">
                    <a:solidFill>
                      <a:srgbClr val="17A40C"/>
                    </a:solidFill>
                  </a:rPr>
                  <a:t>  </a:t>
                </a:r>
                <a:r>
                  <a:rPr lang="en-AU" b="1" dirty="0" smtClean="0">
                    <a:solidFill>
                      <a:srgbClr val="FF0000"/>
                    </a:solidFill>
                  </a:rPr>
                  <a:t>10cm</a:t>
                </a:r>
                <a:endParaRPr lang="en-AU" b="1" dirty="0">
                  <a:solidFill>
                    <a:srgbClr val="FF0000"/>
                  </a:solidFill>
                </a:endParaRPr>
              </a:p>
            </p:txBody>
          </p:sp>
        </p:grpSp>
        <p:grpSp>
          <p:nvGrpSpPr>
            <p:cNvPr id="30" name="Group 42"/>
            <p:cNvGrpSpPr/>
            <p:nvPr/>
          </p:nvGrpSpPr>
          <p:grpSpPr>
            <a:xfrm>
              <a:off x="7462668" y="1643893"/>
              <a:ext cx="794038" cy="849785"/>
              <a:chOff x="9325370" y="1369403"/>
              <a:chExt cx="794038" cy="849785"/>
            </a:xfrm>
          </p:grpSpPr>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5370" y="1369403"/>
                <a:ext cx="794038" cy="44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Left Bracket 41"/>
              <p:cNvSpPr/>
              <p:nvPr/>
            </p:nvSpPr>
            <p:spPr>
              <a:xfrm rot="16200000">
                <a:off x="9716230" y="1429842"/>
                <a:ext cx="45719" cy="760637"/>
              </a:xfrm>
              <a:prstGeom prst="lef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3" name="TextBox 42"/>
              <p:cNvSpPr txBox="1"/>
              <p:nvPr/>
            </p:nvSpPr>
            <p:spPr>
              <a:xfrm>
                <a:off x="9447380" y="1849856"/>
                <a:ext cx="583417" cy="369332"/>
              </a:xfrm>
              <a:prstGeom prst="rect">
                <a:avLst/>
              </a:prstGeom>
              <a:solidFill>
                <a:schemeClr val="bg1"/>
              </a:solidFill>
            </p:spPr>
            <p:txBody>
              <a:bodyPr wrap="square" rtlCol="0">
                <a:spAutoFit/>
              </a:bodyPr>
              <a:lstStyle/>
              <a:p>
                <a:r>
                  <a:rPr lang="en-AU" b="1" dirty="0" smtClean="0">
                    <a:solidFill>
                      <a:srgbClr val="FF0000"/>
                    </a:solidFill>
                  </a:rPr>
                  <a:t>6cm</a:t>
                </a:r>
                <a:endParaRPr lang="en-AU" b="1" dirty="0">
                  <a:solidFill>
                    <a:srgbClr val="FF0000"/>
                  </a:solidFill>
                </a:endParaRPr>
              </a:p>
            </p:txBody>
          </p:sp>
        </p:grpSp>
        <p:grpSp>
          <p:nvGrpSpPr>
            <p:cNvPr id="31" name="Group 41"/>
            <p:cNvGrpSpPr/>
            <p:nvPr/>
          </p:nvGrpSpPr>
          <p:grpSpPr>
            <a:xfrm>
              <a:off x="1419674" y="4223698"/>
              <a:ext cx="1894847" cy="1522694"/>
              <a:chOff x="105473" y="4018047"/>
              <a:chExt cx="1894847" cy="1522694"/>
            </a:xfrm>
          </p:grpSpPr>
          <p:pic>
            <p:nvPicPr>
              <p:cNvPr id="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73" y="4018047"/>
                <a:ext cx="1844050" cy="102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Left Bracket 38"/>
              <p:cNvSpPr/>
              <p:nvPr/>
            </p:nvSpPr>
            <p:spPr>
              <a:xfrm rot="16200000">
                <a:off x="1042055" y="4129105"/>
                <a:ext cx="45719" cy="1870810"/>
              </a:xfrm>
              <a:prstGeom prst="lef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0" name="TextBox 39"/>
              <p:cNvSpPr txBox="1"/>
              <p:nvPr/>
            </p:nvSpPr>
            <p:spPr>
              <a:xfrm>
                <a:off x="590522" y="5171409"/>
                <a:ext cx="948784" cy="369332"/>
              </a:xfrm>
              <a:prstGeom prst="rect">
                <a:avLst/>
              </a:prstGeom>
              <a:solidFill>
                <a:schemeClr val="bg1"/>
              </a:solidFill>
            </p:spPr>
            <p:txBody>
              <a:bodyPr wrap="square" rtlCol="0">
                <a:spAutoFit/>
              </a:bodyPr>
              <a:lstStyle/>
              <a:p>
                <a:r>
                  <a:rPr lang="en-AU" b="1" dirty="0" smtClean="0">
                    <a:solidFill>
                      <a:srgbClr val="17A40C"/>
                    </a:solidFill>
                  </a:rPr>
                  <a:t>  </a:t>
                </a:r>
                <a:r>
                  <a:rPr lang="en-AU" b="1" dirty="0" smtClean="0">
                    <a:solidFill>
                      <a:srgbClr val="FF0000"/>
                    </a:solidFill>
                  </a:rPr>
                  <a:t>24cm</a:t>
                </a:r>
                <a:endParaRPr lang="en-AU" b="1" dirty="0">
                  <a:solidFill>
                    <a:srgbClr val="FF0000"/>
                  </a:solidFill>
                </a:endParaRPr>
              </a:p>
            </p:txBody>
          </p:sp>
        </p:grpSp>
        <p:grpSp>
          <p:nvGrpSpPr>
            <p:cNvPr id="32" name="Group 64"/>
            <p:cNvGrpSpPr/>
            <p:nvPr/>
          </p:nvGrpSpPr>
          <p:grpSpPr>
            <a:xfrm>
              <a:off x="4013581" y="3200801"/>
              <a:ext cx="1444369" cy="1207563"/>
              <a:chOff x="1623755" y="1797728"/>
              <a:chExt cx="1444369" cy="1207563"/>
            </a:xfrm>
          </p:grpSpPr>
          <p:pic>
            <p:nvPicPr>
              <p:cNvPr id="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401" y="1797728"/>
                <a:ext cx="1424723" cy="79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Left Bracket 35"/>
              <p:cNvSpPr/>
              <p:nvPr/>
            </p:nvSpPr>
            <p:spPr>
              <a:xfrm rot="16200000">
                <a:off x="2313258" y="1838315"/>
                <a:ext cx="45719" cy="1424725"/>
              </a:xfrm>
              <a:prstGeom prst="lef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7" name="TextBox 36"/>
              <p:cNvSpPr txBox="1"/>
              <p:nvPr/>
            </p:nvSpPr>
            <p:spPr>
              <a:xfrm>
                <a:off x="1911027" y="2635959"/>
                <a:ext cx="948784" cy="369332"/>
              </a:xfrm>
              <a:prstGeom prst="rect">
                <a:avLst/>
              </a:prstGeom>
              <a:solidFill>
                <a:schemeClr val="bg1"/>
              </a:solidFill>
            </p:spPr>
            <p:txBody>
              <a:bodyPr wrap="square" rtlCol="0">
                <a:spAutoFit/>
              </a:bodyPr>
              <a:lstStyle/>
              <a:p>
                <a:r>
                  <a:rPr lang="en-AU" b="1" dirty="0" smtClean="0">
                    <a:solidFill>
                      <a:srgbClr val="FF0000"/>
                    </a:solidFill>
                  </a:rPr>
                  <a:t>  16cm</a:t>
                </a:r>
                <a:endParaRPr lang="en-AU" b="1" dirty="0">
                  <a:solidFill>
                    <a:srgbClr val="FF0000"/>
                  </a:solidFill>
                </a:endParaRPr>
              </a:p>
            </p:txBody>
          </p:sp>
        </p:grpSp>
      </p:grpSp>
      <p:pic>
        <p:nvPicPr>
          <p:cNvPr id="23" name="Picture 22" descr="https://openclipart.org/image/2400px/svg_to_png/214030/Thumbs-Down-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1987550"/>
            <a:ext cx="1782762"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14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b="1" dirty="0">
                <a:solidFill>
                  <a:schemeClr val="tx1"/>
                </a:solidFill>
              </a:rPr>
              <a:t>تحديد العدد المسموح بأخذه والعدد المسموح بحيازته</a:t>
            </a:r>
            <a:r>
              <a:rPr lang="en-AU" dirty="0">
                <a:solidFill>
                  <a:schemeClr val="tx1"/>
                </a:solidFill>
              </a:rPr>
              <a:t/>
            </a:r>
            <a:br>
              <a:rPr lang="en-AU" dirty="0">
                <a:solidFill>
                  <a:schemeClr val="tx1"/>
                </a:solidFill>
              </a:rPr>
            </a:br>
            <a:r>
              <a:rPr lang="ar-SA" altLang="en-US" b="1" dirty="0">
                <a:solidFill>
                  <a:schemeClr val="tx1"/>
                </a:solidFill>
              </a:rPr>
              <a:t>مزيد من الأسماك لك ولأطفالك</a:t>
            </a:r>
            <a:r>
              <a:rPr lang="en-AU" altLang="en-US" b="1" dirty="0" smtClean="0">
                <a:solidFill>
                  <a:schemeClr val="tx1"/>
                </a:solidFill>
              </a:rPr>
              <a:t>=</a:t>
            </a:r>
            <a:endParaRPr lang="en-AU" dirty="0">
              <a:solidFill>
                <a:schemeClr val="tx1"/>
              </a:solidFill>
            </a:endParaRPr>
          </a:p>
        </p:txBody>
      </p:sp>
      <p:sp>
        <p:nvSpPr>
          <p:cNvPr id="4" name="Text Placeholder 3"/>
          <p:cNvSpPr>
            <a:spLocks noGrp="1"/>
          </p:cNvSpPr>
          <p:nvPr>
            <p:ph type="body" sz="quarter" idx="11"/>
          </p:nvPr>
        </p:nvSpPr>
        <p:spPr>
          <a:solidFill>
            <a:schemeClr val="bg1"/>
          </a:solidFill>
        </p:spPr>
        <p:txBody>
          <a:bodyPr>
            <a:normAutofit fontScale="55000" lnSpcReduction="20000"/>
          </a:bodyPr>
          <a:lstStyle/>
          <a:p>
            <a:pPr algn="r" rtl="1"/>
            <a:r>
              <a:rPr lang="ar-SA" altLang="en-US" dirty="0"/>
              <a:t>سمك الصبيطي الأصفر</a:t>
            </a:r>
            <a:endParaRPr lang="en-AU" altLang="en-US" dirty="0"/>
          </a:p>
          <a:p>
            <a:pPr algn="r" rtl="1"/>
            <a:r>
              <a:rPr lang="ar-SA" altLang="en-US" dirty="0"/>
              <a:t>القياس القانوني: 25 سم</a:t>
            </a:r>
            <a:endParaRPr lang="en-AU" altLang="en-US" dirty="0"/>
          </a:p>
          <a:p>
            <a:pPr algn="r" rtl="1"/>
            <a:r>
              <a:rPr lang="ar-SA" altLang="en-US" dirty="0"/>
              <a:t>العدد المسموح بأخذه: 10</a:t>
            </a:r>
            <a:endParaRPr lang="en-AU" altLang="en-US" dirty="0"/>
          </a:p>
          <a:p>
            <a:pPr algn="r"/>
            <a:r>
              <a:rPr lang="ar-SA" altLang="en-US" dirty="0" smtClean="0"/>
              <a:t>العدد </a:t>
            </a:r>
            <a:r>
              <a:rPr lang="ar-SA" altLang="en-US" dirty="0"/>
              <a:t>المسموح بحيازته: 20</a:t>
            </a:r>
            <a:endParaRPr lang="en-AU" altLang="en-US" dirty="0"/>
          </a:p>
          <a:p>
            <a:pPr marL="0" indent="0">
              <a:buNone/>
            </a:pPr>
            <a:endParaRPr lang="en-AU" dirty="0"/>
          </a:p>
        </p:txBody>
      </p:sp>
      <p:grpSp>
        <p:nvGrpSpPr>
          <p:cNvPr id="23" name="Picture Placeholder 22" descr="This image shows three photos of a Yellowfin bream. They are of different lengths which are 25, 29 and 35 centimetres.  There is also a green thumbs up indicating that this is the correct action. "/>
          <p:cNvGrpSpPr>
            <a:grpSpLocks noGrp="1"/>
          </p:cNvGrpSpPr>
          <p:nvPr/>
        </p:nvGrpSpPr>
        <p:grpSpPr>
          <a:xfrm>
            <a:off x="539750" y="1484313"/>
            <a:ext cx="7420637" cy="3313115"/>
            <a:chOff x="438777" y="916012"/>
            <a:chExt cx="8434065" cy="4696522"/>
          </a:xfrm>
        </p:grpSpPr>
        <p:sp>
          <p:nvSpPr>
            <p:cNvPr id="24" name="TextBox 23"/>
            <p:cNvSpPr txBox="1"/>
            <p:nvPr/>
          </p:nvSpPr>
          <p:spPr>
            <a:xfrm>
              <a:off x="438777" y="916012"/>
              <a:ext cx="2264979" cy="461664"/>
            </a:xfrm>
            <a:prstGeom prst="rect">
              <a:avLst/>
            </a:prstGeom>
            <a:noFill/>
          </p:spPr>
          <p:txBody>
            <a:bodyPr wrap="none" rtlCol="0">
              <a:spAutoFit/>
            </a:bodyPr>
            <a:lstStyle/>
            <a:p>
              <a:r>
                <a:rPr lang="en-AU" sz="2400" b="1" dirty="0" err="1" smtClean="0"/>
                <a:t>Yellowfin</a:t>
              </a:r>
              <a:r>
                <a:rPr lang="en-AU" sz="2400" b="1" dirty="0" smtClean="0"/>
                <a:t> Bream</a:t>
              </a:r>
              <a:endParaRPr lang="en-AU" sz="2400" b="1" dirty="0"/>
            </a:p>
          </p:txBody>
        </p:sp>
        <p:grpSp>
          <p:nvGrpSpPr>
            <p:cNvPr id="25" name="Group 69"/>
            <p:cNvGrpSpPr/>
            <p:nvPr/>
          </p:nvGrpSpPr>
          <p:grpSpPr>
            <a:xfrm>
              <a:off x="438777" y="1489436"/>
              <a:ext cx="2536882" cy="1963536"/>
              <a:chOff x="839984" y="923385"/>
              <a:chExt cx="2536882" cy="1963536"/>
            </a:xfrm>
          </p:grpSpPr>
          <p:pic>
            <p:nvPicPr>
              <p:cNvPr id="3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984" y="923385"/>
                <a:ext cx="2536878" cy="14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82"/>
              <p:cNvGrpSpPr/>
              <p:nvPr/>
            </p:nvGrpSpPr>
            <p:grpSpPr>
              <a:xfrm>
                <a:off x="920402" y="2193516"/>
                <a:ext cx="2456464" cy="693405"/>
                <a:chOff x="7229853" y="2674293"/>
                <a:chExt cx="1517844" cy="557830"/>
              </a:xfrm>
            </p:grpSpPr>
            <p:sp>
              <p:nvSpPr>
                <p:cNvPr id="39" name="Left Bracket 38"/>
                <p:cNvSpPr/>
                <p:nvPr/>
              </p:nvSpPr>
              <p:spPr>
                <a:xfrm rot="16200000">
                  <a:off x="7908884" y="1995262"/>
                  <a:ext cx="159782" cy="1517844"/>
                </a:xfrm>
                <a:prstGeom prst="leftBracket">
                  <a:avLst/>
                </a:prstGeom>
                <a:noFill/>
                <a:ln>
                  <a:solidFill>
                    <a:srgbClr val="30F04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0" name="TextBox 39"/>
                <p:cNvSpPr txBox="1"/>
                <p:nvPr/>
              </p:nvSpPr>
              <p:spPr>
                <a:xfrm>
                  <a:off x="7798520" y="2935004"/>
                  <a:ext cx="434034" cy="297119"/>
                </a:xfrm>
                <a:prstGeom prst="rect">
                  <a:avLst/>
                </a:prstGeom>
                <a:solidFill>
                  <a:schemeClr val="bg1"/>
                </a:solidFill>
              </p:spPr>
              <p:txBody>
                <a:bodyPr wrap="none" rtlCol="0">
                  <a:spAutoFit/>
                </a:bodyPr>
                <a:lstStyle/>
                <a:p>
                  <a:r>
                    <a:rPr lang="en-AU" b="1" dirty="0" smtClean="0">
                      <a:solidFill>
                        <a:srgbClr val="17A40C"/>
                      </a:solidFill>
                    </a:rPr>
                    <a:t>25cm</a:t>
                  </a:r>
                  <a:endParaRPr lang="en-AU" b="1" dirty="0">
                    <a:solidFill>
                      <a:srgbClr val="17A40C"/>
                    </a:solidFill>
                  </a:endParaRPr>
                </a:p>
              </p:txBody>
            </p:sp>
          </p:grpSp>
        </p:grpSp>
        <p:grpSp>
          <p:nvGrpSpPr>
            <p:cNvPr id="26" name="Group 70"/>
            <p:cNvGrpSpPr/>
            <p:nvPr/>
          </p:nvGrpSpPr>
          <p:grpSpPr>
            <a:xfrm>
              <a:off x="6248988" y="3629736"/>
              <a:ext cx="2623854" cy="1982798"/>
              <a:chOff x="4661423" y="5193434"/>
              <a:chExt cx="2623854" cy="1982798"/>
            </a:xfrm>
          </p:grpSpPr>
          <p:pic>
            <p:nvPicPr>
              <p:cNvPr id="3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1423" y="5193434"/>
                <a:ext cx="2623503" cy="14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78"/>
              <p:cNvGrpSpPr/>
              <p:nvPr/>
            </p:nvGrpSpPr>
            <p:grpSpPr>
              <a:xfrm>
                <a:off x="4661773" y="6461317"/>
                <a:ext cx="2623504" cy="714915"/>
                <a:chOff x="9541641" y="6107624"/>
                <a:chExt cx="1621058" cy="575132"/>
              </a:xfrm>
            </p:grpSpPr>
            <p:sp>
              <p:nvSpPr>
                <p:cNvPr id="35" name="Left Bracket 34"/>
                <p:cNvSpPr/>
                <p:nvPr/>
              </p:nvSpPr>
              <p:spPr>
                <a:xfrm rot="16200000">
                  <a:off x="10277304" y="5371961"/>
                  <a:ext cx="149731" cy="1621058"/>
                </a:xfrm>
                <a:prstGeom prst="leftBracket">
                  <a:avLst/>
                </a:prstGeom>
                <a:noFill/>
                <a:ln>
                  <a:solidFill>
                    <a:srgbClr val="30F04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6" name="TextBox 35"/>
                <p:cNvSpPr txBox="1"/>
                <p:nvPr/>
              </p:nvSpPr>
              <p:spPr>
                <a:xfrm>
                  <a:off x="10113723" y="6385637"/>
                  <a:ext cx="434034" cy="297119"/>
                </a:xfrm>
                <a:prstGeom prst="rect">
                  <a:avLst/>
                </a:prstGeom>
                <a:solidFill>
                  <a:schemeClr val="bg1"/>
                </a:solidFill>
              </p:spPr>
              <p:txBody>
                <a:bodyPr wrap="none" rtlCol="0">
                  <a:spAutoFit/>
                </a:bodyPr>
                <a:lstStyle/>
                <a:p>
                  <a:r>
                    <a:rPr lang="en-AU" b="1" dirty="0" smtClean="0">
                      <a:solidFill>
                        <a:srgbClr val="17A40C"/>
                      </a:solidFill>
                    </a:rPr>
                    <a:t>35cm</a:t>
                  </a:r>
                  <a:endParaRPr lang="en-AU" b="1" dirty="0">
                    <a:solidFill>
                      <a:srgbClr val="17A40C"/>
                    </a:solidFill>
                  </a:endParaRPr>
                </a:p>
              </p:txBody>
            </p:sp>
          </p:grpSp>
        </p:grpSp>
        <p:grpSp>
          <p:nvGrpSpPr>
            <p:cNvPr id="27" name="Group 71"/>
            <p:cNvGrpSpPr/>
            <p:nvPr/>
          </p:nvGrpSpPr>
          <p:grpSpPr>
            <a:xfrm>
              <a:off x="3225520" y="2741998"/>
              <a:ext cx="2623506" cy="1825600"/>
              <a:chOff x="-1133340" y="3583196"/>
              <a:chExt cx="2623506" cy="1825600"/>
            </a:xfrm>
          </p:grpSpPr>
          <p:pic>
            <p:nvPicPr>
              <p:cNvPr id="2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340" y="3583196"/>
                <a:ext cx="2623503" cy="14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74"/>
              <p:cNvGrpSpPr/>
              <p:nvPr/>
            </p:nvGrpSpPr>
            <p:grpSpPr>
              <a:xfrm>
                <a:off x="-1133338" y="4821112"/>
                <a:ext cx="2623504" cy="587684"/>
                <a:chOff x="5960853" y="4788122"/>
                <a:chExt cx="1621058" cy="472778"/>
              </a:xfrm>
            </p:grpSpPr>
            <p:sp>
              <p:nvSpPr>
                <p:cNvPr id="31" name="Left Bracket 30"/>
                <p:cNvSpPr/>
                <p:nvPr/>
              </p:nvSpPr>
              <p:spPr>
                <a:xfrm rot="16200000">
                  <a:off x="6696516" y="4052459"/>
                  <a:ext cx="149731" cy="1621058"/>
                </a:xfrm>
                <a:prstGeom prst="leftBracket">
                  <a:avLst/>
                </a:prstGeom>
                <a:noFill/>
                <a:ln>
                  <a:solidFill>
                    <a:srgbClr val="30F04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2" name="TextBox 31"/>
                <p:cNvSpPr txBox="1"/>
                <p:nvPr/>
              </p:nvSpPr>
              <p:spPr>
                <a:xfrm>
                  <a:off x="6458800" y="4963781"/>
                  <a:ext cx="434034" cy="297119"/>
                </a:xfrm>
                <a:prstGeom prst="rect">
                  <a:avLst/>
                </a:prstGeom>
                <a:solidFill>
                  <a:schemeClr val="bg1"/>
                </a:solidFill>
              </p:spPr>
              <p:txBody>
                <a:bodyPr wrap="none" rtlCol="0">
                  <a:spAutoFit/>
                </a:bodyPr>
                <a:lstStyle/>
                <a:p>
                  <a:r>
                    <a:rPr lang="en-AU" b="1" dirty="0" smtClean="0">
                      <a:solidFill>
                        <a:srgbClr val="17A40C"/>
                      </a:solidFill>
                    </a:rPr>
                    <a:t>29cm</a:t>
                  </a:r>
                  <a:endParaRPr lang="en-AU" b="1" dirty="0">
                    <a:solidFill>
                      <a:srgbClr val="17A40C"/>
                    </a:solidFill>
                  </a:endParaRPr>
                </a:p>
              </p:txBody>
            </p:sp>
          </p:grpSp>
        </p:grpSp>
      </p:grpSp>
      <p:pic>
        <p:nvPicPr>
          <p:cNvPr id="22" name="Picture 11" descr="https://openclipart.org/image/800px/svg_to_png/214028/Thumbs-Up-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0195" y="1849913"/>
            <a:ext cx="1484560" cy="147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311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AU" sz="2200" b="1" dirty="0" smtClean="0">
                <a:solidFill>
                  <a:schemeClr val="tx1"/>
                </a:solidFill>
                <a:latin typeface="Arial" panose="020B0604020202020204" pitchFamily="34" charset="0"/>
                <a:cs typeface="Arial" panose="020B0604020202020204" pitchFamily="34" charset="0"/>
              </a:rPr>
              <a:t> </a:t>
            </a:r>
            <a:r>
              <a:rPr lang="ar-SA" altLang="en-US" b="1" dirty="0">
                <a:solidFill>
                  <a:schemeClr val="tx1"/>
                </a:solidFill>
              </a:rPr>
              <a:t>يختلف العدد المسموح بأخذه والعدد المسموح بحيازته باختلاف </a:t>
            </a:r>
            <a:r>
              <a:rPr lang="ar-SA" altLang="en-US" b="1" dirty="0" smtClean="0">
                <a:solidFill>
                  <a:schemeClr val="tx1"/>
                </a:solidFill>
              </a:rPr>
              <a:t>الصنف</a:t>
            </a:r>
            <a:endParaRPr lang="en-AU" dirty="0">
              <a:solidFill>
                <a:schemeClr val="tx1"/>
              </a:solidFill>
            </a:endParaRPr>
          </a:p>
        </p:txBody>
      </p:sp>
      <p:sp>
        <p:nvSpPr>
          <p:cNvPr id="4" name="Text Placeholder 3"/>
          <p:cNvSpPr>
            <a:spLocks noGrp="1"/>
          </p:cNvSpPr>
          <p:nvPr>
            <p:ph type="body" sz="quarter" idx="11"/>
          </p:nvPr>
        </p:nvSpPr>
        <p:spPr>
          <a:solidFill>
            <a:schemeClr val="bg1"/>
          </a:solidFill>
        </p:spPr>
        <p:txBody>
          <a:bodyPr>
            <a:normAutofit fontScale="85000" lnSpcReduction="20000"/>
          </a:bodyPr>
          <a:lstStyle/>
          <a:p>
            <a:pPr marL="0" indent="0" algn="r">
              <a:buNone/>
            </a:pPr>
            <a:r>
              <a:rPr lang="ar-SA" altLang="en-US" dirty="0"/>
              <a:t>لمعرفة التفاصيل، توجّه إلى موقع مصاد الأسماك التابع لدائرة الصناعات الأولية (</a:t>
            </a:r>
            <a:r>
              <a:rPr lang="en-AU" altLang="en-US" dirty="0"/>
              <a:t>DPI</a:t>
            </a:r>
            <a:r>
              <a:rPr lang="ar-SA" altLang="en-US" dirty="0"/>
              <a:t>): </a:t>
            </a:r>
            <a:r>
              <a:rPr lang="en-AU" altLang="en-US" u="sng" dirty="0">
                <a:hlinkClick r:id="rId2"/>
              </a:rPr>
              <a:t>www.dpi.nsw.gov.au</a:t>
            </a:r>
            <a:r>
              <a:rPr lang="ar-SA" altLang="en-US" dirty="0"/>
              <a:t> وابحث عن حدود العدد المسموح بأخذه والعدد المسموح بحيازته.</a:t>
            </a:r>
            <a:endParaRPr lang="en-AU" altLang="en-US" dirty="0"/>
          </a:p>
          <a:p>
            <a:pPr marL="0" indent="0">
              <a:buNone/>
            </a:pPr>
            <a:endParaRPr lang="en-AU" dirty="0"/>
          </a:p>
        </p:txBody>
      </p:sp>
      <p:grpSp>
        <p:nvGrpSpPr>
          <p:cNvPr id="13" name="Picture Placeholder 12" descr="This image shows three boxes. The first box shows a picture of a snapper, with text saying legal length is none and bag limit is ten.  The second box shows a picture of a cockel, mussel and pipis.  There is text that says no legal length for these species but the bag limit is fifty in total.  Pipis are also to  be used for bait only.  The third box shows a picture of a southern shortfin as well as a longfin eel.  There is text that says that the legal length is 30 centimetres for the southernfin and 58 centimetres for the longfin.  The bag limit is ten of each species.  "/>
          <p:cNvGrpSpPr>
            <a:grpSpLocks noGrp="1"/>
          </p:cNvGrpSpPr>
          <p:nvPr/>
        </p:nvGrpSpPr>
        <p:grpSpPr>
          <a:xfrm>
            <a:off x="539750" y="1484313"/>
            <a:ext cx="7056438" cy="3313112"/>
            <a:chOff x="899592" y="1987541"/>
            <a:chExt cx="8021400" cy="4023145"/>
          </a:xfrm>
        </p:grpSpPr>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211677"/>
              <a:ext cx="4392488" cy="150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668" t="14368" r="5230" b="47412"/>
            <a:stretch/>
          </p:blipFill>
          <p:spPr>
            <a:xfrm>
              <a:off x="4572000" y="4611571"/>
              <a:ext cx="4348992" cy="139911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571" t="31429" r="11714" b="22286"/>
            <a:stretch/>
          </p:blipFill>
          <p:spPr>
            <a:xfrm>
              <a:off x="4572000" y="1987541"/>
              <a:ext cx="3888432" cy="1574815"/>
            </a:xfrm>
            <a:prstGeom prst="rect">
              <a:avLst/>
            </a:prstGeom>
          </p:spPr>
        </p:pic>
      </p:grpSp>
    </p:spTree>
    <p:extLst>
      <p:ext uri="{BB962C8B-B14F-4D97-AF65-F5344CB8AC3E}">
        <p14:creationId xmlns:p14="http://schemas.microsoft.com/office/powerpoint/2010/main" val="4020642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sz="4000" b="1" dirty="0">
                <a:solidFill>
                  <a:schemeClr val="tx1"/>
                </a:solidFill>
              </a:rPr>
              <a:t>مزيد من الأسماك لك ولأطفالك</a:t>
            </a:r>
            <a:r>
              <a:rPr lang="en-AU" altLang="en-US" sz="2800" b="1" dirty="0">
                <a:solidFill>
                  <a:srgbClr val="00B050"/>
                </a:solidFill>
              </a:rPr>
              <a:t/>
            </a:r>
            <a:br>
              <a:rPr lang="en-AU" altLang="en-US" sz="2800" b="1" dirty="0">
                <a:solidFill>
                  <a:srgbClr val="00B050"/>
                </a:solidFill>
              </a:rPr>
            </a:br>
            <a:endParaRPr lang="en-AU" sz="2800" dirty="0">
              <a:solidFill>
                <a:schemeClr val="tx1"/>
              </a:solidFill>
              <a:latin typeface="Gisha" pitchFamily="34" charset="-79"/>
              <a:cs typeface="Gisha" pitchFamily="34" charset="-79"/>
            </a:endParaRPr>
          </a:p>
        </p:txBody>
      </p:sp>
      <p:sp>
        <p:nvSpPr>
          <p:cNvPr id="4" name="Text Placeholder 3"/>
          <p:cNvSpPr>
            <a:spLocks noGrp="1"/>
          </p:cNvSpPr>
          <p:nvPr>
            <p:ph type="body" sz="quarter" idx="11"/>
          </p:nvPr>
        </p:nvSpPr>
        <p:spPr>
          <a:xfrm>
            <a:off x="467544" y="5085184"/>
            <a:ext cx="8280524" cy="1093206"/>
          </a:xfrm>
          <a:solidFill>
            <a:schemeClr val="bg1"/>
          </a:solidFill>
        </p:spPr>
        <p:txBody>
          <a:bodyPr>
            <a:normAutofit/>
          </a:bodyPr>
          <a:lstStyle/>
          <a:p>
            <a:pPr marL="0" indent="0" algn="r">
              <a:buNone/>
            </a:pPr>
            <a:r>
              <a:rPr lang="ar-SA" altLang="en-US" sz="1800" dirty="0"/>
              <a:t>قم بقياس السمكة التي اصطدتها من فمها إلى طرف الذيل.</a:t>
            </a:r>
            <a:endParaRPr lang="en-AU" altLang="en-US" sz="1800" dirty="0"/>
          </a:p>
          <a:p>
            <a:pPr marL="0" indent="0" algn="r">
              <a:buNone/>
            </a:pPr>
            <a:r>
              <a:rPr lang="ar-SA" altLang="en-US" sz="1800" dirty="0"/>
              <a:t>تأكّد من الطول القانوني لهذا الصنف</a:t>
            </a:r>
            <a:endParaRPr lang="en-AU" altLang="en-US" sz="1800" dirty="0"/>
          </a:p>
          <a:p>
            <a:pPr marL="0" indent="0" algn="r">
              <a:buNone/>
            </a:pPr>
            <a:r>
              <a:rPr lang="ar-SA" altLang="en-US" sz="1800" dirty="0"/>
              <a:t>تأكّد أيضاً من العدد المسموح بأخذه والعدد المسموح بحيازته لذلك الصنف</a:t>
            </a:r>
            <a:endParaRPr lang="en-AU" altLang="en-US" sz="1800" dirty="0"/>
          </a:p>
          <a:p>
            <a:pPr marL="0" indent="0" algn="r">
              <a:buNone/>
            </a:pPr>
            <a:endParaRPr lang="en-AU" altLang="en-US" sz="1900" dirty="0" smtClean="0"/>
          </a:p>
          <a:p>
            <a:pPr marL="0" indent="0">
              <a:buNone/>
            </a:pPr>
            <a:endParaRPr lang="en-AU" altLang="en-US" dirty="0" smtClean="0">
              <a:latin typeface="Calibri" pitchFamily="34" charset="0"/>
            </a:endParaRPr>
          </a:p>
          <a:p>
            <a:endParaRPr lang="en-AU" dirty="0"/>
          </a:p>
        </p:txBody>
      </p:sp>
      <p:grpSp>
        <p:nvGrpSpPr>
          <p:cNvPr id="5" name="Picture Placeholder 4" descr="The image shows two photos. The left hand photo shows a yellowfin bream with a yellow ruler underneath.  There is also a line that is drawn above the bream from the mouth to the tip of the fins.  The right hand photo shows the arms of a man holding a fish down on a ruler and measuring it.  There is a green thumbs up on the photo indicating that this is the correct action. "/>
          <p:cNvGrpSpPr>
            <a:grpSpLocks noGrp="1"/>
          </p:cNvGrpSpPr>
          <p:nvPr/>
        </p:nvGrpSpPr>
        <p:grpSpPr>
          <a:xfrm>
            <a:off x="827584" y="1800271"/>
            <a:ext cx="6552729" cy="2997154"/>
            <a:chOff x="1066444" y="1629321"/>
            <a:chExt cx="6633257" cy="40608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l="16530" t="34306" r="28926" b="5247"/>
            <a:stretch>
              <a:fillRect/>
            </a:stretch>
          </p:blipFill>
          <p:spPr bwMode="auto">
            <a:xfrm>
              <a:off x="3812265" y="1629321"/>
              <a:ext cx="3887436"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444" y="2860443"/>
              <a:ext cx="225948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382144"/>
            <a:ext cx="1330672" cy="13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307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552" y="2276872"/>
            <a:ext cx="7561262" cy="2232025"/>
          </a:xfrm>
          <a:solidFill>
            <a:schemeClr val="bg1"/>
          </a:solidFill>
        </p:spPr>
        <p:txBody>
          <a:bodyPr/>
          <a:lstStyle/>
          <a:p>
            <a:pPr marL="0" indent="0" algn="r">
              <a:buNone/>
            </a:pPr>
            <a:r>
              <a:rPr lang="ar-SA" altLang="en-US" dirty="0" smtClean="0"/>
              <a:t>إننا </a:t>
            </a:r>
            <a:r>
              <a:rPr lang="ar-SA" altLang="en-US" dirty="0"/>
              <a:t>بحاجة إلى مساعدتك. أبلغ أقرب موظف لمصائد </a:t>
            </a:r>
            <a:r>
              <a:rPr lang="ar-SA" altLang="en-US" dirty="0" smtClean="0"/>
              <a:t>الأسماك </a:t>
            </a:r>
            <a:r>
              <a:rPr lang="ar-SA" altLang="en-US" dirty="0"/>
              <a:t>عن أعمال صيد الأسماك غير القانونية أو المشتبه فيها أو اتصل بخط المراقبة </a:t>
            </a:r>
            <a:endParaRPr lang="en-AU" altLang="en-US" dirty="0"/>
          </a:p>
          <a:p>
            <a:pPr marL="0" indent="0" algn="r">
              <a:buNone/>
            </a:pPr>
            <a:r>
              <a:rPr lang="en-AU" altLang="en-US" dirty="0" smtClean="0"/>
              <a:t> .1800 043 536 </a:t>
            </a:r>
            <a:r>
              <a:rPr lang="ar-SA" altLang="en-US" dirty="0" smtClean="0"/>
              <a:t>الهاتفي </a:t>
            </a:r>
            <a:r>
              <a:rPr lang="ar-SA" altLang="en-US" dirty="0"/>
              <a:t>التابع لمصائد الأسماك على الرقم</a:t>
            </a:r>
            <a:endParaRPr lang="en-AU" dirty="0"/>
          </a:p>
        </p:txBody>
      </p:sp>
    </p:spTree>
    <p:extLst>
      <p:ext uri="{BB962C8B-B14F-4D97-AF65-F5344CB8AC3E}">
        <p14:creationId xmlns:p14="http://schemas.microsoft.com/office/powerpoint/2010/main" val="2232432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LB" altLang="en-US" sz="3600" dirty="0">
                <a:solidFill>
                  <a:schemeClr val="tx1"/>
                </a:solidFill>
                <a:latin typeface="Arial" charset="0"/>
                <a:cs typeface="Arial" charset="0"/>
              </a:rPr>
              <a:t>رسالة</a:t>
            </a:r>
            <a:r>
              <a:rPr lang="ar-SA" altLang="en-US" sz="3600" dirty="0">
                <a:solidFill>
                  <a:schemeClr val="tx1"/>
                </a:solidFill>
                <a:latin typeface="Arial" charset="0"/>
                <a:cs typeface="Arial" charset="0"/>
              </a:rPr>
              <a:t> </a:t>
            </a:r>
            <a:r>
              <a:rPr lang="ar-SA" altLang="en-US" sz="3600" dirty="0" smtClean="0">
                <a:solidFill>
                  <a:schemeClr val="tx1"/>
                </a:solidFill>
                <a:latin typeface="Arial" charset="0"/>
                <a:cs typeface="Arial" charset="0"/>
              </a:rPr>
              <a:t>رئيسية</a:t>
            </a:r>
            <a:endParaRPr lang="en-AU" sz="3600" dirty="0">
              <a:solidFill>
                <a:schemeClr val="tx1"/>
              </a:solidFill>
            </a:endParaRPr>
          </a:p>
        </p:txBody>
      </p:sp>
      <p:sp>
        <p:nvSpPr>
          <p:cNvPr id="3" name="Text Placeholder 2"/>
          <p:cNvSpPr>
            <a:spLocks noGrp="1"/>
          </p:cNvSpPr>
          <p:nvPr>
            <p:ph type="body" sz="quarter" idx="10"/>
          </p:nvPr>
        </p:nvSpPr>
        <p:spPr>
          <a:solidFill>
            <a:schemeClr val="bg1"/>
          </a:solidFill>
        </p:spPr>
        <p:txBody>
          <a:bodyPr/>
          <a:lstStyle/>
          <a:p>
            <a:pPr marL="609600" indent="-609600">
              <a:buNone/>
            </a:pPr>
            <a:r>
              <a:rPr lang="ar-SA" altLang="en-US" sz="4000" b="1" dirty="0">
                <a:solidFill>
                  <a:schemeClr val="tx1"/>
                </a:solidFill>
                <a:latin typeface="Arial" charset="0"/>
                <a:cs typeface="Arial" charset="0"/>
              </a:rPr>
              <a:t>”اعتنِ </a:t>
            </a:r>
            <a:r>
              <a:rPr lang="ar-LB" altLang="en-US" sz="4000" b="1" dirty="0">
                <a:solidFill>
                  <a:schemeClr val="tx1"/>
                </a:solidFill>
                <a:latin typeface="Arial" charset="0"/>
                <a:cs typeface="Arial" charset="0"/>
              </a:rPr>
              <a:t>بموطنك</a:t>
            </a:r>
            <a:r>
              <a:rPr lang="ar-SA" altLang="en-US" sz="4000" b="1" dirty="0">
                <a:solidFill>
                  <a:schemeClr val="tx1"/>
                </a:solidFill>
                <a:latin typeface="Arial" charset="0"/>
                <a:cs typeface="Arial" charset="0"/>
              </a:rPr>
              <a:t> – </a:t>
            </a:r>
            <a:r>
              <a:rPr lang="ar-SA" altLang="en-US" sz="4800" b="1" dirty="0">
                <a:solidFill>
                  <a:schemeClr val="tx1"/>
                </a:solidFill>
                <a:latin typeface="Arial" charset="0"/>
                <a:cs typeface="Arial" charset="0"/>
              </a:rPr>
              <a:t>احمِه</a:t>
            </a:r>
            <a:r>
              <a:rPr lang="ar-SA" altLang="en-US" sz="4000" b="1" dirty="0">
                <a:solidFill>
                  <a:schemeClr val="tx1"/>
                </a:solidFill>
                <a:latin typeface="Arial" charset="0"/>
                <a:cs typeface="Arial" charset="0"/>
              </a:rPr>
              <a:t>، لا تهمله“</a:t>
            </a:r>
          </a:p>
          <a:p>
            <a:pPr marL="609600" indent="-609600">
              <a:buFont typeface="Wingdings" pitchFamily="2" charset="2"/>
              <a:buNone/>
            </a:pPr>
            <a:r>
              <a:rPr lang="en-AU" altLang="en-US" sz="4000" b="1" dirty="0" smtClean="0">
                <a:solidFill>
                  <a:schemeClr val="tx1"/>
                </a:solidFill>
                <a:latin typeface="Arial" charset="0"/>
              </a:rPr>
              <a:t/>
            </a:r>
            <a:br>
              <a:rPr lang="en-AU" altLang="en-US" sz="4000" b="1" dirty="0" smtClean="0">
                <a:solidFill>
                  <a:schemeClr val="tx1"/>
                </a:solidFill>
                <a:latin typeface="Arial" charset="0"/>
              </a:rPr>
            </a:br>
            <a:endParaRPr lang="en-US" altLang="en-US" sz="4000" b="1" dirty="0" smtClean="0">
              <a:solidFill>
                <a:schemeClr val="tx1"/>
              </a:solidFill>
              <a:latin typeface="Arial" charset="0"/>
            </a:endParaRPr>
          </a:p>
          <a:p>
            <a:endParaRPr lang="en-AU" dirty="0"/>
          </a:p>
        </p:txBody>
      </p:sp>
    </p:spTree>
    <p:extLst>
      <p:ext uri="{BB962C8B-B14F-4D97-AF65-F5344CB8AC3E}">
        <p14:creationId xmlns:p14="http://schemas.microsoft.com/office/powerpoint/2010/main" val="2935653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solidFill>
        </p:spPr>
        <p:txBody>
          <a:bodyPr>
            <a:normAutofit fontScale="90000"/>
          </a:bodyPr>
          <a:lstStyle/>
          <a:p>
            <a:pPr algn="r"/>
            <a:r>
              <a:rPr lang="ar-SA" altLang="en-US" sz="2700" dirty="0">
                <a:solidFill>
                  <a:schemeClr val="tx1"/>
                </a:solidFill>
              </a:rPr>
              <a:t>تبدأ غرامات إلحاق الضرر المتعمّد المباشر بعشب البحر أو القرم أو مستنقعات الملح من 500 دولار ويمكن أن ترتفع إلى 22000 دولار بالنسبة للفرد.</a:t>
            </a:r>
            <a:r>
              <a:rPr lang="en-AU" altLang="en-US" sz="2000" b="1" dirty="0">
                <a:solidFill>
                  <a:srgbClr val="FF0000"/>
                </a:solidFill>
              </a:rPr>
              <a:t/>
            </a:r>
            <a:br>
              <a:rPr lang="en-AU" altLang="en-US" sz="2000" b="1" dirty="0">
                <a:solidFill>
                  <a:srgbClr val="FF0000"/>
                </a:solidFill>
              </a:rPr>
            </a:br>
            <a:endParaRPr lang="en-AU" sz="2000" dirty="0"/>
          </a:p>
        </p:txBody>
      </p:sp>
      <p:pic>
        <p:nvPicPr>
          <p:cNvPr id="8" name="Picture Placeholder 7" descr="This image shows three photos. The top left photo shows an area of Lake Macquarie where boats are moored and next to each boat there is circular bare patches where the seagrass has been scoured from the chain of the boat's mooring. The bottom left photo shows a chain sitting on a seagrass bed.  The right hand photo shows an anchor being dragged through seagrass.  Sediment is kicked up in the water.  In each photo, there is a red thumbs down on it, indicating that these activities are the wrong thing to do when near seagrass. "/>
          <p:cNvPicPr>
            <a:picLocks noGrp="1" noChangeAspect="1"/>
          </p:cNvPicPr>
          <p:nvPr>
            <p:ph type="pic" sz="quarter" idx="10"/>
          </p:nvPr>
        </p:nvPicPr>
        <p:blipFill>
          <a:blip r:embed="rId2" cstate="print"/>
          <a:srcRect t="10232" b="12571"/>
          <a:stretch>
            <a:fillRect/>
          </a:stretch>
        </p:blipFill>
        <p:spPr>
          <a:xfrm>
            <a:off x="683568" y="576486"/>
            <a:ext cx="8208912" cy="4752528"/>
          </a:xfrm>
        </p:spPr>
      </p:pic>
      <p:pic>
        <p:nvPicPr>
          <p:cNvPr id="5" name="Picture 6" descr="https://openclipart.org/image/2400px/svg_to_png/214030/Thumbs-Down-Cir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930" y="180975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openclipart.org/image/2400px/svg_to_png/214030/Thumbs-Down-Cir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78904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openclipart.org/image/2400px/svg_to_png/214030/Thumbs-Down-Cir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76672"/>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3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icture Placeholder 4" descr="This image shows three photos. The top middle photo shows two men in a small boat with the outboard propeller lifted up.  One of the men is standing in the boat and moving through the water by using a pole.  There is a green thumbs up next to this photo, indicating that this is the correct action.  The bottom left photo shows a propeller moving in seagrass.  The bottom right photo shows what it looks like from a distance when propellers damages seagrass.  It looks like bare pathways in the water whereas everywhere else there is seagrass, (dark patches). For these two photos there is a red thumbs down next to it, indicating that this is the wrong action. "/>
          <p:cNvGrpSpPr>
            <a:grpSpLocks noGrp="1"/>
          </p:cNvGrpSpPr>
          <p:nvPr/>
        </p:nvGrpSpPr>
        <p:grpSpPr>
          <a:xfrm>
            <a:off x="468313" y="404813"/>
            <a:ext cx="8424862" cy="5688012"/>
            <a:chOff x="611560" y="260648"/>
            <a:chExt cx="8265406" cy="5848499"/>
          </a:xfrm>
        </p:grpSpPr>
        <p:pic>
          <p:nvPicPr>
            <p:cNvPr id="6" name="Picture 2" descr="boat being poled through shallow water"/>
            <p:cNvPicPr>
              <a:picLocks noChangeAspect="1" noChangeArrowheads="1"/>
            </p:cNvPicPr>
            <p:nvPr/>
          </p:nvPicPr>
          <p:blipFill>
            <a:blip r:embed="rId2" cstate="print">
              <a:extLst>
                <a:ext uri="{28A0092B-C50C-407E-A947-70E740481C1C}">
                  <a14:useLocalDpi xmlns:a14="http://schemas.microsoft.com/office/drawing/2010/main" val="0"/>
                </a:ext>
              </a:extLst>
            </a:blip>
            <a:srcRect l="17078" t="9174" r="363" b="19737"/>
            <a:stretch>
              <a:fillRect/>
            </a:stretch>
          </p:blipFill>
          <p:spPr bwMode="auto">
            <a:xfrm>
              <a:off x="2123728" y="260648"/>
              <a:ext cx="50165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6699" t="7248" r="8025" b="8598"/>
            <a:stretch>
              <a:fillRect/>
            </a:stretch>
          </p:blipFill>
          <p:spPr bwMode="auto">
            <a:xfrm>
              <a:off x="611560" y="3284984"/>
              <a:ext cx="381635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eagrass Sc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356992"/>
              <a:ext cx="4376974" cy="246277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6" descr="https://openclipart.org/image/2400px/svg_to_png/214030/Thumbs-Down-Circ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3863830"/>
            <a:ext cx="1296144" cy="129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ttps://openclipart.org/image/800px/svg_to_png/214028/Thumbs-Up-Circ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044" y="1309864"/>
            <a:ext cx="9937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1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altLang="en-US" b="1" dirty="0">
                <a:solidFill>
                  <a:schemeClr val="tx1"/>
                </a:solidFill>
              </a:rPr>
              <a:t>مزيد من الأسماك لك ولأطفالك عندما تحمي المواطن</a:t>
            </a:r>
            <a:endParaRPr lang="en-AU" dirty="0">
              <a:solidFill>
                <a:schemeClr val="tx1"/>
              </a:solidFill>
            </a:endParaRPr>
          </a:p>
        </p:txBody>
      </p:sp>
      <p:sp>
        <p:nvSpPr>
          <p:cNvPr id="4" name="Text Placeholder 3"/>
          <p:cNvSpPr>
            <a:spLocks noGrp="1"/>
          </p:cNvSpPr>
          <p:nvPr>
            <p:ph type="body" sz="quarter" idx="11"/>
          </p:nvPr>
        </p:nvSpPr>
        <p:spPr>
          <a:solidFill>
            <a:schemeClr val="bg1"/>
          </a:solidFill>
        </p:spPr>
        <p:txBody>
          <a:bodyPr>
            <a:normAutofit fontScale="70000" lnSpcReduction="20000"/>
          </a:bodyPr>
          <a:lstStyle/>
          <a:p>
            <a:pPr marL="0" indent="0">
              <a:buNone/>
            </a:pPr>
            <a:r>
              <a:rPr lang="ar-AE" altLang="en-US" dirty="0" smtClean="0">
                <a:solidFill>
                  <a:schemeClr val="tx1"/>
                </a:solidFill>
                <a:latin typeface="Calibri" pitchFamily="34" charset="0"/>
                <a:cs typeface="Arial" charset="0"/>
              </a:rPr>
              <a:t>ثبّت المرساة بعيدا عن طبقات عشب البحر والشعاب الصخرية</a:t>
            </a:r>
          </a:p>
          <a:p>
            <a:pPr marL="0" indent="0">
              <a:buNone/>
            </a:pPr>
            <a:r>
              <a:rPr lang="ar-AE" altLang="en-US" dirty="0" smtClean="0">
                <a:solidFill>
                  <a:schemeClr val="tx1"/>
                </a:solidFill>
                <a:latin typeface="Calibri" pitchFamily="34" charset="0"/>
                <a:cs typeface="Arial" charset="0"/>
              </a:rPr>
              <a:t>حيث يكون ذلك ممكناً</a:t>
            </a:r>
            <a:endParaRPr lang="en-AU" altLang="en-US" dirty="0" smtClean="0">
              <a:solidFill>
                <a:schemeClr val="tx1"/>
              </a:solidFill>
              <a:latin typeface="Calibri" pitchFamily="34" charset="0"/>
              <a:cs typeface="Arial" charset="0"/>
            </a:endParaRPr>
          </a:p>
          <a:p>
            <a:pPr marL="0" indent="0">
              <a:buNone/>
            </a:pPr>
            <a:r>
              <a:rPr lang="ar-SA" altLang="en-US" dirty="0"/>
              <a:t>استخدم المراسي المتأرجحة وأماكن الرسو المعتمدة وفكّر باستخدام مراسٍ ودودة للبيئة</a:t>
            </a:r>
          </a:p>
          <a:p>
            <a:pPr marL="0" indent="0">
              <a:buNone/>
            </a:pPr>
            <a:endParaRPr lang="en-AU" dirty="0"/>
          </a:p>
        </p:txBody>
      </p:sp>
      <p:grpSp>
        <p:nvGrpSpPr>
          <p:cNvPr id="5" name="Picture Placeholder 4" descr="This image shows two photos.  The left hand photo is of a silver coloured anchor and it has been placed to moor a boat in a sandy bed. There is no vegetation on this seafloor.  The right hand photo shows a drawing of three boats, with one of the boats moored to an environmentally friendly mooring called an Ecomooring.  It is made using an anchor and then a bungy cord attached from the anchor to the boat with shock absorbers.  The cord is designed to not touch the bottom.  There is a green thumbs up next to both photos, indicating that this is the correct action. "/>
          <p:cNvGrpSpPr>
            <a:grpSpLocks noGrp="1"/>
          </p:cNvGrpSpPr>
          <p:nvPr/>
        </p:nvGrpSpPr>
        <p:grpSpPr>
          <a:xfrm>
            <a:off x="539750" y="1484313"/>
            <a:ext cx="7993063" cy="3313112"/>
            <a:chOff x="179662" y="1195328"/>
            <a:chExt cx="8616323" cy="3889856"/>
          </a:xfrm>
        </p:grpSpPr>
        <p:pic>
          <p:nvPicPr>
            <p:cNvPr id="6" name="Picture 2" descr="https://i.ytimg.com/vi/wwaVD2KqitM/hq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32" b="4995"/>
            <a:stretch/>
          </p:blipFill>
          <p:spPr bwMode="auto">
            <a:xfrm>
              <a:off x="179662" y="1344954"/>
              <a:ext cx="5046544" cy="3450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http://www.ecomooringsystems.com/images/eco-mooring-system/eco-mooring-system-with-tex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195328"/>
              <a:ext cx="3359889" cy="38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1" descr="https://openclipart.org/image/800px/svg_to_png/214028/Thumbs-Up-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2991009"/>
            <a:ext cx="1275761" cy="12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00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04664"/>
            <a:ext cx="8229600" cy="825054"/>
          </a:xfrm>
        </p:spPr>
        <p:txBody>
          <a:bodyPr>
            <a:noAutofit/>
          </a:bodyPr>
          <a:lstStyle/>
          <a:p>
            <a:pPr algn="r"/>
            <a:r>
              <a:rPr lang="ar-SA" altLang="en-US" sz="4000" dirty="0">
                <a:solidFill>
                  <a:schemeClr val="tx1"/>
                </a:solidFill>
                <a:cs typeface="Arial" charset="0"/>
              </a:rPr>
              <a:t>ما الذي تعتبره هاماً</a:t>
            </a:r>
            <a:r>
              <a:rPr lang="ar-LB" altLang="en-US" sz="4000" dirty="0">
                <a:solidFill>
                  <a:schemeClr val="tx1"/>
                </a:solidFill>
                <a:cs typeface="Arial" charset="0"/>
              </a:rPr>
              <a:t> لك</a:t>
            </a:r>
            <a:r>
              <a:rPr lang="ar-SA" altLang="en-US" sz="4000" dirty="0" smtClean="0">
                <a:solidFill>
                  <a:schemeClr val="tx1"/>
                </a:solidFill>
                <a:cs typeface="Arial" charset="0"/>
              </a:rPr>
              <a:t>؟</a:t>
            </a:r>
            <a:endParaRPr lang="en-AU" dirty="0">
              <a:solidFill>
                <a:schemeClr val="tx1"/>
              </a:solidFill>
            </a:endParaRPr>
          </a:p>
        </p:txBody>
      </p:sp>
      <p:pic>
        <p:nvPicPr>
          <p:cNvPr id="6" name="Picture Placeholder 5" descr="There are two photos.  The photo on the left shows a seahorse swimming in seagrass. The photo on the right shows a father with 3 sons in a boat with fishing gear. The boat is moving through the water.  "/>
          <p:cNvPicPr>
            <a:picLocks noGrp="1" noChangeAspect="1"/>
          </p:cNvPicPr>
          <p:nvPr>
            <p:ph type="pic" sz="quarter" idx="10"/>
          </p:nvPr>
        </p:nvPicPr>
        <p:blipFill>
          <a:blip r:embed="rId2" cstate="print"/>
          <a:srcRect l="9804" t="21900" r="3922" b="23207"/>
          <a:stretch>
            <a:fillRect/>
          </a:stretch>
        </p:blipFill>
        <p:spPr>
          <a:xfrm>
            <a:off x="755576" y="1916832"/>
            <a:ext cx="7200800" cy="3436745"/>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AU" sz="2700" dirty="0" smtClean="0">
                <a:solidFill>
                  <a:schemeClr val="tx1"/>
                </a:solidFill>
                <a:latin typeface="Arial" charset="0"/>
              </a:rPr>
              <a:t/>
            </a:r>
            <a:br>
              <a:rPr lang="en-AU" sz="2700" dirty="0" smtClean="0">
                <a:solidFill>
                  <a:schemeClr val="tx1"/>
                </a:solidFill>
                <a:latin typeface="Arial" charset="0"/>
              </a:rPr>
            </a:br>
            <a:r>
              <a:rPr lang="ar-SA" altLang="en-US" b="1" dirty="0">
                <a:solidFill>
                  <a:schemeClr val="tx1"/>
                </a:solidFill>
              </a:rPr>
              <a:t>مزيد من الأسماك لك ولأطفالك عندما تحمي المواطن</a:t>
            </a:r>
            <a:r>
              <a:rPr lang="en-AU" b="1" dirty="0" smtClean="0">
                <a:solidFill>
                  <a:srgbClr val="0FCB25"/>
                </a:solidFill>
                <a:latin typeface="Arial" charset="0"/>
              </a:rPr>
              <a:t/>
            </a:r>
            <a:br>
              <a:rPr lang="en-AU" b="1" dirty="0" smtClean="0">
                <a:solidFill>
                  <a:srgbClr val="0FCB25"/>
                </a:solidFill>
                <a:latin typeface="Arial" charset="0"/>
              </a:rPr>
            </a:br>
            <a:endParaRPr lang="en-AU" dirty="0"/>
          </a:p>
        </p:txBody>
      </p:sp>
      <p:sp>
        <p:nvSpPr>
          <p:cNvPr id="4" name="Text Placeholder 3"/>
          <p:cNvSpPr>
            <a:spLocks noGrp="1"/>
          </p:cNvSpPr>
          <p:nvPr>
            <p:ph type="body" sz="quarter" idx="11"/>
          </p:nvPr>
        </p:nvSpPr>
        <p:spPr>
          <a:xfrm>
            <a:off x="611188" y="4797152"/>
            <a:ext cx="8064500" cy="1295673"/>
          </a:xfrm>
          <a:solidFill>
            <a:schemeClr val="bg1"/>
          </a:solidFill>
        </p:spPr>
        <p:txBody>
          <a:bodyPr>
            <a:normAutofit fontScale="70000" lnSpcReduction="20000"/>
          </a:bodyPr>
          <a:lstStyle/>
          <a:p>
            <a:pPr marL="0" indent="0">
              <a:buNone/>
            </a:pPr>
            <a:r>
              <a:rPr lang="ar-AE" altLang="en-US" dirty="0">
                <a:solidFill>
                  <a:schemeClr val="tx1"/>
                </a:solidFill>
                <a:latin typeface="Calibri" pitchFamily="34" charset="0"/>
                <a:cs typeface="Arial" charset="0"/>
              </a:rPr>
              <a:t>قبل إلقاءمرساك أو قيادة قاربك في المناطق الضحلة انظر إلى جانبك – راقب ما يوجد في الأسفل!</a:t>
            </a:r>
            <a:endParaRPr lang="en-AU" altLang="en-US" dirty="0">
              <a:solidFill>
                <a:schemeClr val="tx1"/>
              </a:solidFill>
              <a:latin typeface="Calibri" pitchFamily="34" charset="0"/>
              <a:cs typeface="Arial" charset="0"/>
            </a:endParaRPr>
          </a:p>
          <a:p>
            <a:pPr marL="0" indent="0" algn="r">
              <a:buNone/>
            </a:pPr>
            <a:r>
              <a:rPr lang="en-AU" dirty="0" smtClean="0">
                <a:latin typeface="Arial" panose="020B0604020202020204" pitchFamily="34" charset="0"/>
                <a:cs typeface="Arial" panose="020B0604020202020204" pitchFamily="34" charset="0"/>
              </a:rPr>
              <a:t>  </a:t>
            </a:r>
            <a:r>
              <a:rPr lang="ar-SA" altLang="en-US" dirty="0"/>
              <a:t>إذا كان هناك عشب بحري أو مرجان صخري ارفع محرّك قاربك الخارجي لتجنّب ارتطام مراوح المحرّك بعشب البحر. يمكنك أيضاً إطفاء محرّك قاربك وتركه ينساب في الماء أو استخدم عمود لتحريك القارب في الماء.</a:t>
            </a:r>
            <a:endParaRPr lang="en-AU" altLang="en-US" dirty="0"/>
          </a:p>
          <a:p>
            <a:pPr marL="0" indent="0">
              <a:buNone/>
            </a:pPr>
            <a:endParaRPr lang="en-AU" dirty="0" smtClean="0">
              <a:latin typeface="Arial" panose="020B0604020202020204" pitchFamily="34" charset="0"/>
              <a:cs typeface="Arial" panose="020B0604020202020204" pitchFamily="34" charset="0"/>
            </a:endParaRPr>
          </a:p>
          <a:p>
            <a:endParaRPr lang="en-AU" dirty="0" smtClean="0"/>
          </a:p>
          <a:p>
            <a:endParaRPr lang="en-AU" dirty="0" smtClean="0"/>
          </a:p>
          <a:p>
            <a:endParaRPr lang="en-AU" dirty="0"/>
          </a:p>
        </p:txBody>
      </p:sp>
      <p:grpSp>
        <p:nvGrpSpPr>
          <p:cNvPr id="16" name="Picture Placeholder 15" descr="This image includes two photos.  The left hand photo shows two men in a small boat.  One is sitting near the back where the outboard motor has been raised from the water.  The other man is standing at the front of the boat. He is using a long pole to move the boat through water.  The right hand photo is a close up of a outboard motor that has been raised out of the water. There is a green thumbs up next to the two  photos, indicating that this is the correct action. "/>
          <p:cNvGrpSpPr>
            <a:grpSpLocks noGrp="1"/>
          </p:cNvGrpSpPr>
          <p:nvPr/>
        </p:nvGrpSpPr>
        <p:grpSpPr>
          <a:xfrm>
            <a:off x="539552" y="1556792"/>
            <a:ext cx="7651239" cy="2912749"/>
            <a:chOff x="251331" y="2120635"/>
            <a:chExt cx="7306429" cy="3460534"/>
          </a:xfrm>
        </p:grpSpPr>
        <p:grpSp>
          <p:nvGrpSpPr>
            <p:cNvPr id="17" name="Group 13"/>
            <p:cNvGrpSpPr/>
            <p:nvPr/>
          </p:nvGrpSpPr>
          <p:grpSpPr>
            <a:xfrm>
              <a:off x="251331" y="2120635"/>
              <a:ext cx="7306429" cy="3460534"/>
              <a:chOff x="251331" y="2120635"/>
              <a:chExt cx="7306429" cy="3460534"/>
            </a:xfrm>
          </p:grpSpPr>
          <p:pic>
            <p:nvPicPr>
              <p:cNvPr id="19" name="Picture 2" descr="http://farm2.static.flickr.com/1066/1285206781_0aba2b2254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59"/>
              <a:stretch/>
            </p:blipFill>
            <p:spPr bwMode="auto">
              <a:xfrm>
                <a:off x="4445867" y="2120635"/>
                <a:ext cx="3111893" cy="33418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oat being poled through shallow wa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50" b="18092"/>
              <a:stretch/>
            </p:blipFill>
            <p:spPr bwMode="auto">
              <a:xfrm>
                <a:off x="251331" y="3061687"/>
                <a:ext cx="3300430" cy="251948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Arrow Connector 17"/>
            <p:cNvCxnSpPr/>
            <p:nvPr/>
          </p:nvCxnSpPr>
          <p:spPr>
            <a:xfrm flipV="1">
              <a:off x="3276898" y="4149081"/>
              <a:ext cx="3743374" cy="880258"/>
            </a:xfrm>
            <a:prstGeom prst="straightConnector1">
              <a:avLst/>
            </a:prstGeom>
            <a:ln w="57150">
              <a:solidFill>
                <a:srgbClr val="0AD85D"/>
              </a:solidFill>
              <a:tailEnd type="arrow"/>
            </a:ln>
          </p:spPr>
          <p:style>
            <a:lnRef idx="2">
              <a:schemeClr val="accent1"/>
            </a:lnRef>
            <a:fillRef idx="0">
              <a:schemeClr val="accent1"/>
            </a:fillRef>
            <a:effectRef idx="1">
              <a:schemeClr val="accent1"/>
            </a:effectRef>
            <a:fontRef idx="minor">
              <a:schemeClr val="tx1"/>
            </a:fontRef>
          </p:style>
        </p:cxnSp>
      </p:grpSp>
      <p:pic>
        <p:nvPicPr>
          <p:cNvPr id="10" name="Picture 11" descr="https://openclipart.org/image/800px/svg_to_png/214028/Thumbs-Up-Circ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763957"/>
            <a:ext cx="15049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4618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Autofit/>
          </a:bodyPr>
          <a:lstStyle/>
          <a:p>
            <a:pPr algn="r"/>
            <a:r>
              <a:rPr lang="ar-SA" altLang="en-US" sz="2400" dirty="0">
                <a:solidFill>
                  <a:schemeClr val="tx1"/>
                </a:solidFill>
              </a:rPr>
              <a:t>تبدأ غرامات إلحاق الضرر المتعمّد المباشر بعشب البحر أو القرم أو مستنقعات الملح من 500 دولار ويمكن أن ترتفع إلى 22000 دولار بالنسبة للفرد</a:t>
            </a:r>
            <a:r>
              <a:rPr lang="ar-SA" altLang="en-US" sz="2400" dirty="0" smtClean="0">
                <a:solidFill>
                  <a:schemeClr val="tx1"/>
                </a:solidFill>
              </a:rPr>
              <a:t>.</a:t>
            </a:r>
            <a:endParaRPr lang="en-AU" sz="2400" dirty="0">
              <a:solidFill>
                <a:schemeClr val="tx1"/>
              </a:solidFill>
            </a:endParaRPr>
          </a:p>
        </p:txBody>
      </p:sp>
      <p:grpSp>
        <p:nvGrpSpPr>
          <p:cNvPr id="4" name="Picture Placeholder 3" descr="This image shows two photos. The left hand photo shows a small yacht that is moored in a mangrove area. It is low tide and no water in the mangrove area.  The right hand photo shows a four wheel drive vehicle reversing their small boat on their trailer through a cleared area of mangroves to access the river.  There are mangroves on either side of the vehicle. Both photos have a red thumbs down on them, indicating that this is the wrong action. "/>
          <p:cNvGrpSpPr>
            <a:grpSpLocks noGrp="1"/>
          </p:cNvGrpSpPr>
          <p:nvPr/>
        </p:nvGrpSpPr>
        <p:grpSpPr>
          <a:xfrm>
            <a:off x="455335" y="821928"/>
            <a:ext cx="8207375" cy="4464522"/>
            <a:chOff x="584785" y="2071510"/>
            <a:chExt cx="8234954" cy="3837001"/>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437" t="9066" r="18930" b="10075"/>
            <a:stretch/>
          </p:blipFill>
          <p:spPr>
            <a:xfrm>
              <a:off x="3995936" y="2071510"/>
              <a:ext cx="4823803" cy="354893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048" t="27556" r="27302" b="10676"/>
            <a:stretch/>
          </p:blipFill>
          <p:spPr>
            <a:xfrm>
              <a:off x="584785" y="2876039"/>
              <a:ext cx="4104456" cy="3032472"/>
            </a:xfrm>
            <a:prstGeom prst="rect">
              <a:avLst/>
            </a:prstGeom>
          </p:spPr>
        </p:pic>
      </p:grpSp>
      <p:pic>
        <p:nvPicPr>
          <p:cNvPr id="9" name="Picture 8" descr="https://openclipart.org/image/2400px/svg_to_png/214030/Thumbs-Down-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4564" y="942371"/>
            <a:ext cx="1094322" cy="108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s://openclipart.org/image/2400px/svg_to_png/214030/Thumbs-Down-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5952" y="1563591"/>
            <a:ext cx="1036654" cy="103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AU" b="1" dirty="0" smtClean="0">
                <a:solidFill>
                  <a:srgbClr val="0FCB25"/>
                </a:solidFill>
                <a:latin typeface="Arial" charset="0"/>
              </a:rPr>
              <a:t/>
            </a:r>
            <a:br>
              <a:rPr lang="en-AU" b="1" dirty="0" smtClean="0">
                <a:solidFill>
                  <a:srgbClr val="0FCB25"/>
                </a:solidFill>
                <a:latin typeface="Arial" charset="0"/>
              </a:rPr>
            </a:br>
            <a:r>
              <a:rPr lang="ar-SA" altLang="en-US" b="1" dirty="0">
                <a:solidFill>
                  <a:schemeClr val="tx1"/>
                </a:solidFill>
              </a:rPr>
              <a:t>مزيد من الأسماك لك ولأطفالك عندما تحمي المواطن</a:t>
            </a:r>
            <a:endParaRPr lang="en-AU" dirty="0">
              <a:solidFill>
                <a:schemeClr val="tx1"/>
              </a:solidFill>
            </a:endParaRPr>
          </a:p>
        </p:txBody>
      </p:sp>
      <p:sp>
        <p:nvSpPr>
          <p:cNvPr id="4" name="Text Placeholder 3"/>
          <p:cNvSpPr>
            <a:spLocks noGrp="1"/>
          </p:cNvSpPr>
          <p:nvPr>
            <p:ph type="body" sz="quarter" idx="11"/>
          </p:nvPr>
        </p:nvSpPr>
        <p:spPr>
          <a:solidFill>
            <a:schemeClr val="bg1"/>
          </a:solidFill>
        </p:spPr>
        <p:txBody>
          <a:bodyPr>
            <a:normAutofit/>
          </a:bodyPr>
          <a:lstStyle/>
          <a:p>
            <a:pPr marL="0" indent="0" algn="r">
              <a:buNone/>
            </a:pPr>
            <a:r>
              <a:rPr lang="en-AU" dirty="0" smtClean="0"/>
              <a:t> </a:t>
            </a:r>
            <a:r>
              <a:rPr lang="ar-SA" altLang="en-US" dirty="0" smtClean="0"/>
              <a:t>أطلق </a:t>
            </a:r>
            <a:r>
              <a:rPr lang="ar-SA" altLang="en-US" dirty="0"/>
              <a:t>قاربك إلى الماء وأخرجه من الماء دائماً في مكان مناسب مثل مزلق القوارب أو شاطئ رملي خالٍ.</a:t>
            </a:r>
            <a:endParaRPr lang="en-AU" altLang="en-US" dirty="0"/>
          </a:p>
          <a:p>
            <a:endParaRPr lang="en-AU" dirty="0"/>
          </a:p>
        </p:txBody>
      </p:sp>
      <p:grpSp>
        <p:nvGrpSpPr>
          <p:cNvPr id="5" name="Picture Placeholder 4" descr="The image shows one photo of vehicle and trailer on a boat ramp. Closer to the water, there is a person with their boat that has been launched into the water. A green thumbs up is next to the photo indicating that this is the correct action. "/>
          <p:cNvGrpSpPr>
            <a:grpSpLocks noGrp="1"/>
          </p:cNvGrpSpPr>
          <p:nvPr/>
        </p:nvGrpSpPr>
        <p:grpSpPr>
          <a:xfrm>
            <a:off x="755576" y="1484784"/>
            <a:ext cx="6337077" cy="3313112"/>
            <a:chOff x="2454329" y="949430"/>
            <a:chExt cx="5402595" cy="4531420"/>
          </a:xfrm>
        </p:grpSpPr>
        <p:pic>
          <p:nvPicPr>
            <p:cNvPr id="6" name="Picture 2" descr="https://lh3.googleusercontent.com/-4PrRXLDU7ZQ/VFGzAFbUiAI/AAAAAAAE6B8/RNYF3hhNwt8/s640/MM_20091110_000414_078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1" t="-655" b="655"/>
            <a:stretch/>
          </p:blipFill>
          <p:spPr bwMode="auto">
            <a:xfrm>
              <a:off x="2454329" y="949430"/>
              <a:ext cx="4174487" cy="4531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pixabay.com/static/uploads/photo/2013/07/12/12/40/check-146095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0205" y="1737326"/>
              <a:ext cx="1166719" cy="227957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1" descr="https://openclipart.org/image/800px/svg_to_png/214028/Thumbs-Up-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162357"/>
            <a:ext cx="14668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104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pPr algn="r"/>
            <a:r>
              <a:rPr lang="ar-SA" altLang="en-US" sz="2400" dirty="0">
                <a:solidFill>
                  <a:schemeClr val="tx1"/>
                </a:solidFill>
              </a:rPr>
              <a:t>يمكن أن يؤدي تلويث الممرات المائية إلى غرامة "فورية" بقيمة 750 دولاراً.</a:t>
            </a:r>
            <a:r>
              <a:rPr lang="en-AU" altLang="en-US" sz="2400" dirty="0">
                <a:solidFill>
                  <a:schemeClr val="tx1"/>
                </a:solidFill>
              </a:rPr>
              <a:t/>
            </a:r>
            <a:br>
              <a:rPr lang="en-AU" altLang="en-US" sz="2400" dirty="0">
                <a:solidFill>
                  <a:schemeClr val="tx1"/>
                </a:solidFill>
              </a:rPr>
            </a:br>
            <a:endParaRPr lang="en-AU" sz="2400" dirty="0">
              <a:solidFill>
                <a:schemeClr val="tx1"/>
              </a:solidFill>
              <a:latin typeface="Arial" pitchFamily="34" charset="0"/>
              <a:cs typeface="Arial" pitchFamily="34" charset="0"/>
            </a:endParaRPr>
          </a:p>
        </p:txBody>
      </p:sp>
      <p:grpSp>
        <p:nvGrpSpPr>
          <p:cNvPr id="10" name="Group 12" descr="This image shows two photos.  The left hand photo shows a white houseboat with sewage discharged into the water.  The right hand photo shows a drawing of a man filling up his boat with fuel from a jetty.  The water shows that fuel has been accidentally spilled.  There is a red thumbs down shown on each photo, indicating that these are wrong actions. "/>
          <p:cNvGrpSpPr/>
          <p:nvPr/>
        </p:nvGrpSpPr>
        <p:grpSpPr>
          <a:xfrm>
            <a:off x="468313" y="333375"/>
            <a:ext cx="8207375" cy="4895850"/>
            <a:chOff x="395536" y="1058594"/>
            <a:chExt cx="8352928" cy="5029649"/>
          </a:xfrm>
        </p:grpSpPr>
        <p:pic>
          <p:nvPicPr>
            <p:cNvPr id="12" name="Picture 2" descr="http://www.boatsmartexam.com/knowledge-base/wp-content/uploads/2015/04/disposalOfToxicSubstnc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53283"/>
              <a:ext cx="5040560" cy="2834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3244" t="36706" r="16137" b="16034"/>
            <a:stretch/>
          </p:blipFill>
          <p:spPr>
            <a:xfrm>
              <a:off x="395536" y="1058594"/>
              <a:ext cx="5082720" cy="2971898"/>
            </a:xfrm>
            <a:prstGeom prst="rect">
              <a:avLst/>
            </a:prstGeom>
          </p:spPr>
        </p:pic>
      </p:grpSp>
      <p:pic>
        <p:nvPicPr>
          <p:cNvPr id="15" name="Picture 6" descr="https://openclipart.org/image/2400px/svg_to_png/214030/Thumbs-Down-Circ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33375"/>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s://openclipart.org/image/2400px/svg_to_png/214030/Thumbs-Down-Circ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1779794"/>
            <a:ext cx="114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altLang="en-US" b="1" dirty="0">
                <a:solidFill>
                  <a:schemeClr val="tx1"/>
                </a:solidFill>
              </a:rPr>
              <a:t>الممرات المائية النظيفة = مزيد من المتعة في استخدام القوارب ومزيد من الأسماك التي يمكن </a:t>
            </a:r>
            <a:r>
              <a:rPr lang="ar-SA" altLang="en-US" b="1" dirty="0" smtClean="0">
                <a:solidFill>
                  <a:schemeClr val="tx1"/>
                </a:solidFill>
              </a:rPr>
              <a:t>صيده</a:t>
            </a:r>
            <a:r>
              <a:rPr lang="ar-SA" altLang="en-US" dirty="0" smtClean="0">
                <a:solidFill>
                  <a:schemeClr val="tx1"/>
                </a:solidFill>
              </a:rPr>
              <a:t>ا</a:t>
            </a:r>
            <a:endParaRPr lang="en-AU" dirty="0">
              <a:solidFill>
                <a:schemeClr val="tx1"/>
              </a:solidFill>
            </a:endParaRPr>
          </a:p>
        </p:txBody>
      </p:sp>
      <p:sp>
        <p:nvSpPr>
          <p:cNvPr id="4" name="Text Placeholder 3"/>
          <p:cNvSpPr>
            <a:spLocks noGrp="1"/>
          </p:cNvSpPr>
          <p:nvPr>
            <p:ph type="body" sz="quarter" idx="11"/>
          </p:nvPr>
        </p:nvSpPr>
        <p:spPr>
          <a:xfrm>
            <a:off x="611188" y="5084763"/>
            <a:ext cx="8064500" cy="1152550"/>
          </a:xfrm>
          <a:solidFill>
            <a:schemeClr val="bg1"/>
          </a:solidFill>
        </p:spPr>
        <p:txBody>
          <a:bodyPr>
            <a:normAutofit fontScale="70000" lnSpcReduction="20000"/>
          </a:bodyPr>
          <a:lstStyle/>
          <a:p>
            <a:pPr marL="0" indent="0" algn="r">
              <a:buNone/>
            </a:pPr>
            <a:r>
              <a:rPr lang="ar-SA" altLang="en-US" dirty="0"/>
              <a:t>خطّط رحلتك بحيث تستخدم المرحاض وأنت على اليابسة</a:t>
            </a:r>
            <a:r>
              <a:rPr lang="ar-SA" altLang="en-US" dirty="0" smtClean="0"/>
              <a:t>.</a:t>
            </a:r>
            <a:endParaRPr lang="en-AU" dirty="0" smtClean="0">
              <a:latin typeface="Arial" pitchFamily="34" charset="0"/>
              <a:cs typeface="Arial" pitchFamily="34" charset="0"/>
            </a:endParaRPr>
          </a:p>
          <a:p>
            <a:pPr marL="0" indent="0" algn="r">
              <a:buNone/>
            </a:pPr>
            <a:r>
              <a:rPr lang="ar-AE" altLang="en-US" dirty="0">
                <a:solidFill>
                  <a:schemeClr val="tx1"/>
                </a:solidFill>
                <a:latin typeface="Calibri" pitchFamily="34" charset="0"/>
                <a:cs typeface="Arial" charset="0"/>
              </a:rPr>
              <a:t>استخدام مراحيض محمولة في القوارب الصغيرة</a:t>
            </a:r>
            <a:endParaRPr lang="en-AU" altLang="en-US" dirty="0">
              <a:solidFill>
                <a:schemeClr val="tx1"/>
              </a:solidFill>
              <a:latin typeface="Calibri" pitchFamily="34" charset="0"/>
              <a:cs typeface="Arial" charset="0"/>
            </a:endParaRPr>
          </a:p>
          <a:p>
            <a:pPr algn="r">
              <a:spcBef>
                <a:spcPct val="0"/>
              </a:spcBef>
              <a:buNone/>
            </a:pPr>
            <a:r>
              <a:rPr lang="ar-AE" altLang="en-US" dirty="0">
                <a:solidFill>
                  <a:schemeClr val="tx1"/>
                </a:solidFill>
                <a:latin typeface="Calibri" pitchFamily="34" charset="0"/>
                <a:cs typeface="Arial" charset="0"/>
              </a:rPr>
              <a:t>إذا أمكن، رآّب خزّاناً لملئه بنفايات</a:t>
            </a:r>
          </a:p>
          <a:p>
            <a:pPr algn="r">
              <a:spcBef>
                <a:spcPct val="0"/>
              </a:spcBef>
              <a:buNone/>
            </a:pPr>
            <a:r>
              <a:rPr lang="ar-AE" altLang="en-US" dirty="0">
                <a:solidFill>
                  <a:schemeClr val="tx1"/>
                </a:solidFill>
                <a:latin typeface="Calibri" pitchFamily="34" charset="0"/>
                <a:cs typeface="Arial" charset="0"/>
              </a:rPr>
              <a:t>قاربك ثم تخلّص منها عند مرفق تفريغ معتمد</a:t>
            </a:r>
            <a:endParaRPr lang="en-AU" altLang="en-US" dirty="0">
              <a:solidFill>
                <a:schemeClr val="tx1"/>
              </a:solidFill>
              <a:latin typeface="Calibri" pitchFamily="34" charset="0"/>
              <a:cs typeface="Arial" charset="0"/>
            </a:endParaRPr>
          </a:p>
          <a:p>
            <a:pPr marL="0" indent="0">
              <a:buNone/>
            </a:pPr>
            <a:endParaRPr lang="en-AU" dirty="0" smtClean="0">
              <a:latin typeface="Arial" panose="020B0604020202020204" pitchFamily="34" charset="0"/>
              <a:cs typeface="Arial" panose="020B0604020202020204" pitchFamily="34" charset="0"/>
            </a:endParaRPr>
          </a:p>
          <a:p>
            <a:endParaRPr lang="en-AU" dirty="0"/>
          </a:p>
        </p:txBody>
      </p:sp>
      <p:grpSp>
        <p:nvGrpSpPr>
          <p:cNvPr id="6" name="Group 5" descr="This image shows three photos.  The top photo is a closeup of a public toilet sign.  The left hand photo shows a portable toilet for a boat. It is grey in colour. The right hand photo shows a holding tank for a boat, which looks like a white plastic box with valves on the side to connect hoses or pipes.  There is a green thumbs up in the middle of the photos indicating that these are correct actions. "/>
          <p:cNvGrpSpPr/>
          <p:nvPr/>
        </p:nvGrpSpPr>
        <p:grpSpPr>
          <a:xfrm>
            <a:off x="1115616" y="1556792"/>
            <a:ext cx="6697117" cy="3251516"/>
            <a:chOff x="2524873" y="2030644"/>
            <a:chExt cx="6309432" cy="4421512"/>
          </a:xfrm>
        </p:grpSpPr>
        <p:pic>
          <p:nvPicPr>
            <p:cNvPr id="8" name="Picture 6" descr="http://www.abc.net.au/reslib/201402/r1233162_162774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182" y="2030644"/>
              <a:ext cx="2389686" cy="21542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16"/>
            <p:cNvGrpSpPr/>
            <p:nvPr/>
          </p:nvGrpSpPr>
          <p:grpSpPr>
            <a:xfrm>
              <a:off x="2524873" y="3436671"/>
              <a:ext cx="1967348" cy="3015485"/>
              <a:chOff x="8144423" y="454152"/>
              <a:chExt cx="1967348" cy="3015485"/>
            </a:xfrm>
          </p:grpSpPr>
          <p:pic>
            <p:nvPicPr>
              <p:cNvPr id="14" name="Picture 2" descr="marine porta-pot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4423" y="454152"/>
                <a:ext cx="1967348" cy="30154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822819" y="2964873"/>
                <a:ext cx="1229376" cy="307777"/>
              </a:xfrm>
              <a:prstGeom prst="rect">
                <a:avLst/>
              </a:prstGeom>
              <a:noFill/>
            </p:spPr>
            <p:txBody>
              <a:bodyPr wrap="none" rtlCol="0">
                <a:spAutoFit/>
              </a:bodyPr>
              <a:lstStyle/>
              <a:p>
                <a:r>
                  <a:rPr lang="en-AU" sz="1400" dirty="0" smtClean="0">
                    <a:solidFill>
                      <a:schemeClr val="bg1"/>
                    </a:solidFill>
                  </a:rPr>
                  <a:t>Portable toilet</a:t>
                </a:r>
                <a:endParaRPr lang="en-AU" sz="1400" dirty="0">
                  <a:solidFill>
                    <a:schemeClr val="bg1"/>
                  </a:solidFill>
                </a:endParaRPr>
              </a:p>
            </p:txBody>
          </p:sp>
        </p:grpSp>
        <p:grpSp>
          <p:nvGrpSpPr>
            <p:cNvPr id="10" name="Group 17"/>
            <p:cNvGrpSpPr/>
            <p:nvPr/>
          </p:nvGrpSpPr>
          <p:grpSpPr>
            <a:xfrm>
              <a:off x="6120370" y="3184503"/>
              <a:ext cx="2671837" cy="3100768"/>
              <a:chOff x="6700443" y="3722853"/>
              <a:chExt cx="2671837" cy="3100768"/>
            </a:xfrm>
          </p:grpSpPr>
          <p:pic>
            <p:nvPicPr>
              <p:cNvPr id="12" name="Picture 2" descr="http://blog.boattrader.com/files/boat-holding-tank.full-page-wid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0443" y="3722853"/>
                <a:ext cx="2671837" cy="31007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125073" y="6485741"/>
                <a:ext cx="1110625" cy="307777"/>
              </a:xfrm>
              <a:prstGeom prst="rect">
                <a:avLst/>
              </a:prstGeom>
              <a:noFill/>
            </p:spPr>
            <p:txBody>
              <a:bodyPr wrap="none" rtlCol="0">
                <a:spAutoFit/>
              </a:bodyPr>
              <a:lstStyle/>
              <a:p>
                <a:r>
                  <a:rPr lang="en-AU" sz="1400" dirty="0" smtClean="0"/>
                  <a:t>Holding tank</a:t>
                </a:r>
                <a:endParaRPr lang="en-AU" sz="1400" dirty="0"/>
              </a:p>
            </p:txBody>
          </p:sp>
        </p:grpSp>
        <p:sp>
          <p:nvSpPr>
            <p:cNvPr id="11" name="Rectangle 10"/>
            <p:cNvSpPr/>
            <p:nvPr/>
          </p:nvSpPr>
          <p:spPr>
            <a:xfrm>
              <a:off x="3732527" y="5696192"/>
              <a:ext cx="5101778" cy="369332"/>
            </a:xfrm>
            <a:prstGeom prst="rect">
              <a:avLst/>
            </a:prstGeom>
          </p:spPr>
          <p:txBody>
            <a:bodyPr wrap="square">
              <a:spAutoFit/>
            </a:bodyPr>
            <a:lstStyle/>
            <a:p>
              <a:endParaRPr lang="en-AU" b="1" dirty="0">
                <a:latin typeface="Arial" panose="020B0604020202020204" pitchFamily="34" charset="0"/>
                <a:cs typeface="Arial" panose="020B0604020202020204" pitchFamily="34" charset="0"/>
              </a:endParaRPr>
            </a:p>
          </p:txBody>
        </p:sp>
      </p:grpSp>
      <p:pic>
        <p:nvPicPr>
          <p:cNvPr id="16" name="Picture 11" descr="https://openclipart.org/image/800px/svg_to_png/214028/Thumbs-Up-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0" y="3250958"/>
            <a:ext cx="1477516" cy="147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noChangeArrowheads="1"/>
          </p:cNvSpPr>
          <p:nvPr/>
        </p:nvSpPr>
        <p:spPr bwMode="auto">
          <a:xfrm>
            <a:off x="1749995" y="4462792"/>
            <a:ext cx="1382713" cy="400050"/>
          </a:xfrm>
          <a:prstGeom prst="rect">
            <a:avLst/>
          </a:prstGeom>
          <a:solidFill>
            <a:schemeClr val="bg1"/>
          </a:solid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SA" altLang="en-US" sz="2000" b="1" dirty="0"/>
              <a:t>مرحاض متنقّل</a:t>
            </a:r>
            <a:endParaRPr lang="en-AU" altLang="en-US" sz="2000" b="1" dirty="0"/>
          </a:p>
        </p:txBody>
      </p:sp>
      <p:sp>
        <p:nvSpPr>
          <p:cNvPr id="18" name="Rectangle 4"/>
          <p:cNvSpPr>
            <a:spLocks noChangeArrowheads="1"/>
          </p:cNvSpPr>
          <p:nvPr/>
        </p:nvSpPr>
        <p:spPr bwMode="auto">
          <a:xfrm>
            <a:off x="6486323" y="4338638"/>
            <a:ext cx="1152525" cy="400050"/>
          </a:xfrm>
          <a:prstGeom prst="rect">
            <a:avLst/>
          </a:prstGeom>
          <a:solidFill>
            <a:schemeClr val="bg1"/>
          </a:solid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SA" altLang="en-US" sz="2000" b="1" dirty="0"/>
              <a:t>علبة تخزين</a:t>
            </a:r>
            <a:endParaRPr lang="en-AU" altLang="en-US" sz="2000" b="1" dirty="0"/>
          </a:p>
        </p:txBody>
      </p:sp>
    </p:spTree>
    <p:extLst>
      <p:ext uri="{BB962C8B-B14F-4D97-AF65-F5344CB8AC3E}">
        <p14:creationId xmlns:p14="http://schemas.microsoft.com/office/powerpoint/2010/main" val="14967735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25054"/>
          </a:xfrm>
        </p:spPr>
        <p:txBody>
          <a:bodyPr>
            <a:normAutofit/>
          </a:bodyPr>
          <a:lstStyle/>
          <a:p>
            <a:pPr algn="r"/>
            <a:r>
              <a:rPr lang="ar-SA" altLang="en-US" sz="2400" b="1" dirty="0">
                <a:solidFill>
                  <a:schemeClr val="tx1"/>
                </a:solidFill>
              </a:rPr>
              <a:t>الممرات المائية النظيفة = مزيد من المتعة في استخدام القوارب ومزيد من الأسماك التي يمكن </a:t>
            </a:r>
            <a:r>
              <a:rPr lang="ar-SA" altLang="en-US" sz="2400" b="1" dirty="0" smtClean="0">
                <a:solidFill>
                  <a:schemeClr val="tx1"/>
                </a:solidFill>
              </a:rPr>
              <a:t>صيده</a:t>
            </a:r>
            <a:r>
              <a:rPr lang="ar-SA" altLang="en-US" sz="2400" dirty="0" smtClean="0">
                <a:solidFill>
                  <a:schemeClr val="tx1"/>
                </a:solidFill>
              </a:rPr>
              <a:t>ا</a:t>
            </a:r>
            <a:endParaRPr lang="en-AU" sz="2400" dirty="0">
              <a:solidFill>
                <a:schemeClr val="tx1"/>
              </a:solidFill>
            </a:endParaRPr>
          </a:p>
        </p:txBody>
      </p:sp>
      <p:sp>
        <p:nvSpPr>
          <p:cNvPr id="4" name="Text Placeholder 3"/>
          <p:cNvSpPr>
            <a:spLocks noGrp="1"/>
          </p:cNvSpPr>
          <p:nvPr>
            <p:ph type="body" sz="quarter" idx="11"/>
          </p:nvPr>
        </p:nvSpPr>
        <p:spPr>
          <a:xfrm>
            <a:off x="539750" y="4797152"/>
            <a:ext cx="8064500" cy="1224557"/>
          </a:xfrm>
          <a:solidFill>
            <a:schemeClr val="bg1"/>
          </a:solidFill>
        </p:spPr>
        <p:txBody>
          <a:bodyPr>
            <a:normAutofit fontScale="92500" lnSpcReduction="10000"/>
          </a:bodyPr>
          <a:lstStyle/>
          <a:p>
            <a:pPr marL="0" indent="0" algn="r">
              <a:buNone/>
            </a:pPr>
            <a:r>
              <a:rPr lang="ar-SA" sz="2400" dirty="0"/>
              <a:t>ابحث عن أماكن مرافق الضخ من القوارب في نيو ساوث ويلز في </a:t>
            </a:r>
            <a:r>
              <a:rPr lang="ar-SA" sz="2400" dirty="0" smtClean="0"/>
              <a:t>موقع </a:t>
            </a:r>
            <a:endParaRPr lang="en-AU" sz="2400" dirty="0"/>
          </a:p>
          <a:p>
            <a:pPr marL="0" indent="0" algn="r">
              <a:buNone/>
            </a:pPr>
            <a:r>
              <a:rPr lang="en-AU" sz="2000" u="sng" dirty="0">
                <a:solidFill>
                  <a:srgbClr val="00B0F0"/>
                </a:solidFill>
              </a:rPr>
              <a:t>http://www.rms.nsw.gov.au/</a:t>
            </a:r>
          </a:p>
          <a:p>
            <a:pPr marL="0" indent="0" algn="r">
              <a:buNone/>
            </a:pPr>
            <a:r>
              <a:rPr lang="ar-SA" altLang="en-US" dirty="0"/>
              <a:t>إذا كان هناك تسرّب للوقود أو الزيت من قاربك، خذه</a:t>
            </a:r>
            <a:endParaRPr lang="en-AU" altLang="en-US" dirty="0"/>
          </a:p>
          <a:p>
            <a:pPr marL="0" indent="0">
              <a:buNone/>
            </a:pPr>
            <a:endParaRPr lang="en-AU" altLang="en-US" b="1" dirty="0" smtClean="0"/>
          </a:p>
          <a:p>
            <a:endParaRPr lang="en-AU" dirty="0" smtClean="0"/>
          </a:p>
          <a:p>
            <a:endParaRPr lang="en-AU" dirty="0"/>
          </a:p>
        </p:txBody>
      </p:sp>
      <p:grpSp>
        <p:nvGrpSpPr>
          <p:cNvPr id="5" name="Picture Placeholder 4" descr="This image shows two photos. The left hand photo shows a pump out station by the water.  This consists of hoses and fixed containers on a pontoon structure.  The right hand photo shows a bilge sock which is dark orange in colour. This bilge socks sits in the bilge of the boat.  It helps to soak up any oil, fuel and other chemicals that collect in the bilge.  There is a green thumbs up between the two photos, indicating that this is the correct action."/>
          <p:cNvGrpSpPr>
            <a:grpSpLocks noGrp="1"/>
          </p:cNvGrpSpPr>
          <p:nvPr/>
        </p:nvGrpSpPr>
        <p:grpSpPr>
          <a:xfrm>
            <a:off x="539750" y="1556048"/>
            <a:ext cx="7993063" cy="2763635"/>
            <a:chOff x="467544" y="3140968"/>
            <a:chExt cx="8333160" cy="3008717"/>
          </a:xfrm>
        </p:grpSpPr>
        <p:grpSp>
          <p:nvGrpSpPr>
            <p:cNvPr id="6" name="Group 13"/>
            <p:cNvGrpSpPr/>
            <p:nvPr/>
          </p:nvGrpSpPr>
          <p:grpSpPr>
            <a:xfrm>
              <a:off x="467544" y="3140968"/>
              <a:ext cx="4558975" cy="2818386"/>
              <a:chOff x="414986" y="3169457"/>
              <a:chExt cx="4837397" cy="2870276"/>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809" t="5455" r="3533" b="21240"/>
              <a:stretch/>
            </p:blipFill>
            <p:spPr>
              <a:xfrm>
                <a:off x="414986" y="3169457"/>
                <a:ext cx="4837397" cy="2870276"/>
              </a:xfrm>
              <a:prstGeom prst="rect">
                <a:avLst/>
              </a:prstGeom>
            </p:spPr>
          </p:pic>
          <p:sp>
            <p:nvSpPr>
              <p:cNvPr id="12" name="TextBox 11"/>
              <p:cNvSpPr txBox="1"/>
              <p:nvPr/>
            </p:nvSpPr>
            <p:spPr>
              <a:xfrm>
                <a:off x="414986" y="5637093"/>
                <a:ext cx="1801006" cy="369332"/>
              </a:xfrm>
              <a:prstGeom prst="rect">
                <a:avLst/>
              </a:prstGeom>
              <a:noFill/>
            </p:spPr>
            <p:txBody>
              <a:bodyPr wrap="none" rtlCol="0">
                <a:spAutoFit/>
              </a:bodyPr>
              <a:lstStyle/>
              <a:p>
                <a:r>
                  <a:rPr lang="en-AU" dirty="0" smtClean="0">
                    <a:solidFill>
                      <a:schemeClr val="bg1"/>
                    </a:solidFill>
                  </a:rPr>
                  <a:t>Pump out station</a:t>
                </a:r>
                <a:endParaRPr lang="en-AU" dirty="0">
                  <a:solidFill>
                    <a:schemeClr val="bg1"/>
                  </a:solidFill>
                </a:endParaRPr>
              </a:p>
            </p:txBody>
          </p:sp>
        </p:gr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522" y="3169511"/>
              <a:ext cx="3676182" cy="2757137"/>
            </a:xfrm>
            <a:prstGeom prst="rect">
              <a:avLst/>
            </a:prstGeom>
          </p:spPr>
        </p:pic>
        <p:sp>
          <p:nvSpPr>
            <p:cNvPr id="9" name="TextBox 8"/>
            <p:cNvSpPr txBox="1"/>
            <p:nvPr/>
          </p:nvSpPr>
          <p:spPr>
            <a:xfrm>
              <a:off x="7668344" y="5517232"/>
              <a:ext cx="1104470" cy="369332"/>
            </a:xfrm>
            <a:prstGeom prst="rect">
              <a:avLst/>
            </a:prstGeom>
            <a:noFill/>
          </p:spPr>
          <p:txBody>
            <a:bodyPr wrap="none" rtlCol="0">
              <a:spAutoFit/>
            </a:bodyPr>
            <a:lstStyle/>
            <a:p>
              <a:r>
                <a:rPr lang="en-AU" dirty="0" smtClean="0">
                  <a:solidFill>
                    <a:schemeClr val="bg1"/>
                  </a:solidFill>
                </a:rPr>
                <a:t>Bilge sock</a:t>
              </a:r>
            </a:p>
          </p:txBody>
        </p:sp>
        <p:sp>
          <p:nvSpPr>
            <p:cNvPr id="10" name="TextBox 9"/>
            <p:cNvSpPr txBox="1"/>
            <p:nvPr/>
          </p:nvSpPr>
          <p:spPr>
            <a:xfrm>
              <a:off x="7420198" y="5903464"/>
              <a:ext cx="1380506" cy="246221"/>
            </a:xfrm>
            <a:prstGeom prst="rect">
              <a:avLst/>
            </a:prstGeom>
            <a:noFill/>
          </p:spPr>
          <p:txBody>
            <a:bodyPr wrap="none" rtlCol="0">
              <a:spAutoFit/>
            </a:bodyPr>
            <a:lstStyle/>
            <a:p>
              <a:r>
                <a:rPr lang="en-AU" sz="1000" b="1" dirty="0" smtClean="0"/>
                <a:t>Photo: NSW Transport</a:t>
              </a:r>
              <a:endParaRPr lang="en-AU" sz="1000" b="1" dirty="0"/>
            </a:p>
          </p:txBody>
        </p:sp>
      </p:grpSp>
      <p:pic>
        <p:nvPicPr>
          <p:cNvPr id="13"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433" y="2705983"/>
            <a:ext cx="1246671" cy="12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539750" y="3763313"/>
            <a:ext cx="19240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SA" altLang="en-US" b="1" dirty="0"/>
              <a:t>محطة ضخ من القوارب</a:t>
            </a:r>
            <a:endParaRPr lang="en-AU" altLang="en-US" b="1" dirty="0"/>
          </a:p>
        </p:txBody>
      </p:sp>
      <p:sp>
        <p:nvSpPr>
          <p:cNvPr id="15" name="Rectangle 4"/>
          <p:cNvSpPr>
            <a:spLocks noChangeArrowheads="1"/>
          </p:cNvSpPr>
          <p:nvPr/>
        </p:nvSpPr>
        <p:spPr bwMode="auto">
          <a:xfrm>
            <a:off x="6907287" y="3724290"/>
            <a:ext cx="16573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SA" altLang="en-US" b="1" dirty="0"/>
              <a:t>جورب المياه الآسنة</a:t>
            </a:r>
            <a:endParaRPr lang="en-AU" altLang="en-US" b="1" dirty="0"/>
          </a:p>
        </p:txBody>
      </p:sp>
    </p:spTree>
    <p:extLst>
      <p:ext uri="{BB962C8B-B14F-4D97-AF65-F5344CB8AC3E}">
        <p14:creationId xmlns:p14="http://schemas.microsoft.com/office/powerpoint/2010/main" val="21203131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5373216"/>
            <a:ext cx="8229600" cy="825054"/>
          </a:xfrm>
          <a:solidFill>
            <a:schemeClr val="bg1"/>
          </a:solidFill>
        </p:spPr>
        <p:txBody>
          <a:bodyPr>
            <a:normAutofit fontScale="90000"/>
          </a:bodyPr>
          <a:lstStyle/>
          <a:p>
            <a:pPr algn="r"/>
            <a:r>
              <a:rPr lang="ar-SA" altLang="en-US" sz="2800" b="1" dirty="0">
                <a:solidFill>
                  <a:schemeClr val="tx1"/>
                </a:solidFill>
              </a:rPr>
              <a:t>يممكن أن يؤدي اضطراب الماء الكبير خلف القارب المتحرّك أو إحداث أمواج </a:t>
            </a:r>
            <a:r>
              <a:rPr lang="en-AU" altLang="en-US" sz="2800" b="1" dirty="0" smtClean="0">
                <a:solidFill>
                  <a:schemeClr val="tx1"/>
                </a:solidFill>
              </a:rPr>
              <a:t>.</a:t>
            </a:r>
            <a:r>
              <a:rPr lang="ar-SA" altLang="en-US" sz="2800" b="1" dirty="0" smtClean="0">
                <a:solidFill>
                  <a:schemeClr val="tx1"/>
                </a:solidFill>
              </a:rPr>
              <a:t>نتيجة </a:t>
            </a:r>
            <a:r>
              <a:rPr lang="ar-SA" altLang="en-US" sz="2800" b="1" dirty="0">
                <a:solidFill>
                  <a:schemeClr val="tx1"/>
                </a:solidFill>
              </a:rPr>
              <a:t>ذلك إلى غرامة فورية بقيمة 500 دولار</a:t>
            </a:r>
            <a:endParaRPr lang="en-AU" sz="2700" dirty="0">
              <a:solidFill>
                <a:schemeClr val="tx1"/>
              </a:solidFill>
            </a:endParaRPr>
          </a:p>
        </p:txBody>
      </p:sp>
      <p:grpSp>
        <p:nvGrpSpPr>
          <p:cNvPr id="6" name="Picture Placeholder 5" descr="This image shows two photos. The left hand photo shows an aerial photo of a boat moving through a narrow waterway. The boat is producing alot of wash, which can be seen by the white wash trailing behind the boat. There is a red thumbs down over this photo, indicating that this the wrong action. The right hand photo shows an aerial photo of a boat moving through the middle of a very wide estuary. Although, this boat is also producing wash, it has a green thumbs up on top of the photo as the wash won't reach the banks. "/>
          <p:cNvGrpSpPr>
            <a:grpSpLocks noGrp="1"/>
          </p:cNvGrpSpPr>
          <p:nvPr/>
        </p:nvGrpSpPr>
        <p:grpSpPr>
          <a:xfrm>
            <a:off x="468312" y="740014"/>
            <a:ext cx="8207376" cy="4489210"/>
            <a:chOff x="467543" y="1844824"/>
            <a:chExt cx="8432769" cy="3179809"/>
          </a:xfrm>
        </p:grpSpPr>
        <p:grpSp>
          <p:nvGrpSpPr>
            <p:cNvPr id="7" name="Group 3"/>
            <p:cNvGrpSpPr/>
            <p:nvPr/>
          </p:nvGrpSpPr>
          <p:grpSpPr>
            <a:xfrm>
              <a:off x="467543" y="1844824"/>
              <a:ext cx="5030224" cy="2584355"/>
              <a:chOff x="809511" y="974115"/>
              <a:chExt cx="5936476" cy="2883965"/>
            </a:xfrm>
          </p:grpSpPr>
          <p:pic>
            <p:nvPicPr>
              <p:cNvPr id="11"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66" t="17194" r="16825" b="22905"/>
              <a:stretch/>
            </p:blipFill>
            <p:spPr>
              <a:xfrm>
                <a:off x="809511" y="974115"/>
                <a:ext cx="5936476" cy="2637743"/>
              </a:xfrm>
              <a:prstGeom prst="rect">
                <a:avLst/>
              </a:prstGeom>
            </p:spPr>
          </p:pic>
          <p:sp>
            <p:nvSpPr>
              <p:cNvPr id="12" name="TextBox 1"/>
              <p:cNvSpPr txBox="1"/>
              <p:nvPr/>
            </p:nvSpPr>
            <p:spPr>
              <a:xfrm>
                <a:off x="4475803" y="3611859"/>
                <a:ext cx="1242648" cy="246221"/>
              </a:xfrm>
              <a:prstGeom prst="rect">
                <a:avLst/>
              </a:prstGeom>
              <a:noFill/>
            </p:spPr>
            <p:txBody>
              <a:bodyPr wrap="none" rtlCol="0">
                <a:spAutoFit/>
              </a:bodyPr>
              <a:lstStyle/>
              <a:p>
                <a:r>
                  <a:rPr lang="en-AU" sz="1000" dirty="0" smtClean="0"/>
                  <a:t>Photo: Google Maps</a:t>
                </a:r>
                <a:endParaRPr lang="en-AU" sz="1000" dirty="0"/>
              </a:p>
            </p:txBody>
          </p:sp>
        </p:gr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12070" r="45833" b="7469"/>
            <a:stretch>
              <a:fillRect/>
            </a:stretch>
          </p:blipFill>
          <p:spPr bwMode="auto">
            <a:xfrm>
              <a:off x="4860032" y="2882410"/>
              <a:ext cx="4040280" cy="214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https://openclipart.org/image/2400px/svg_to_png/214030/Thumbs-Down-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908720"/>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ttps://openclipart.org/image/800px/svg_to_png/214028/Thumbs-Up-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4211264"/>
            <a:ext cx="943706" cy="94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6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b="1" dirty="0" smtClean="0">
                <a:solidFill>
                  <a:schemeClr val="tx1"/>
                </a:solidFill>
                <a:latin typeface="Arial" charset="0"/>
              </a:rPr>
              <a:t>Safer waterways for you and your family</a:t>
            </a:r>
            <a:br>
              <a:rPr lang="en-AU" sz="2400" b="1" dirty="0" smtClean="0">
                <a:solidFill>
                  <a:schemeClr val="tx1"/>
                </a:solidFill>
                <a:latin typeface="Arial" charset="0"/>
              </a:rPr>
            </a:br>
            <a:endParaRPr lang="en-AU" sz="2400" dirty="0">
              <a:solidFill>
                <a:schemeClr val="tx1"/>
              </a:solidFill>
            </a:endParaRPr>
          </a:p>
        </p:txBody>
      </p:sp>
      <p:sp>
        <p:nvSpPr>
          <p:cNvPr id="4" name="Text Placeholder 3"/>
          <p:cNvSpPr>
            <a:spLocks noGrp="1"/>
          </p:cNvSpPr>
          <p:nvPr>
            <p:ph type="body" sz="quarter" idx="11"/>
          </p:nvPr>
        </p:nvSpPr>
        <p:spPr>
          <a:xfrm>
            <a:off x="539750" y="5013176"/>
            <a:ext cx="8064500" cy="1440581"/>
          </a:xfrm>
          <a:solidFill>
            <a:schemeClr val="bg1"/>
          </a:solidFill>
        </p:spPr>
        <p:txBody>
          <a:bodyPr>
            <a:normAutofit/>
          </a:bodyPr>
          <a:lstStyle/>
          <a:p>
            <a:pPr marL="0" indent="0" algn="r">
              <a:buNone/>
            </a:pPr>
            <a:r>
              <a:rPr lang="ar-SA" altLang="en-US" sz="1800" dirty="0"/>
              <a:t>قلّل من اضطراب الماء خلف قاربك المتحرّك عند اقترابك من "منطقة يُمنع فيها إصدار أمواج من القوارب</a:t>
            </a:r>
            <a:r>
              <a:rPr lang="ar-SA" altLang="en-US" sz="1800" dirty="0" smtClean="0"/>
              <a:t>".</a:t>
            </a:r>
            <a:endParaRPr lang="en-AU" altLang="en-US" sz="1800" dirty="0" smtClean="0"/>
          </a:p>
          <a:p>
            <a:pPr marL="0" indent="0" algn="r">
              <a:buNone/>
            </a:pPr>
            <a:r>
              <a:rPr lang="en-AU" altLang="en-US" sz="1800" dirty="0" smtClean="0"/>
              <a:t>,</a:t>
            </a:r>
            <a:r>
              <a:rPr lang="ar-SA" altLang="en-US" sz="1800" dirty="0" smtClean="0"/>
              <a:t>إذا لم تكن هنتاك "منطقة يُمنع فيها إصدار أمواج من القوارب“.</a:t>
            </a:r>
            <a:endParaRPr lang="en-AU" sz="1800" b="1" dirty="0" smtClean="0">
              <a:latin typeface="Arial" panose="020B0604020202020204" pitchFamily="34" charset="0"/>
              <a:cs typeface="Arial" panose="020B0604020202020204" pitchFamily="34" charset="0"/>
            </a:endParaRPr>
          </a:p>
        </p:txBody>
      </p:sp>
      <p:grpSp>
        <p:nvGrpSpPr>
          <p:cNvPr id="6" name="Picture Placeholder 5" descr="This image shows a photo on the left hand side and a sign on the right hand side. The photo shows a rock wall near water. In front of the rock wall is a sign that says &quot;No wash zone&quot;.  There is a green thumbs up between the two images indicating that this is the right action.  "/>
          <p:cNvGrpSpPr>
            <a:grpSpLocks noGrp="1"/>
          </p:cNvGrpSpPr>
          <p:nvPr/>
        </p:nvGrpSpPr>
        <p:grpSpPr>
          <a:xfrm>
            <a:off x="539750" y="1484313"/>
            <a:ext cx="7488634" cy="3286047"/>
            <a:chOff x="612775" y="581281"/>
            <a:chExt cx="7336626" cy="3783823"/>
          </a:xfrm>
        </p:grpSpPr>
        <p:pic>
          <p:nvPicPr>
            <p:cNvPr id="7" name="Picture 2" descr="http://samuelgordonstewart.com/wp-content/new_day_cruise/thumb-pict0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763534"/>
              <a:ext cx="3879855" cy="3385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barrangul.com.au/images/n%20w%20zone%20for%20we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273" y="581281"/>
              <a:ext cx="2604128" cy="378382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700" y="3127336"/>
            <a:ext cx="1280054" cy="127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319046" y="5733256"/>
            <a:ext cx="82804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algn="r" eaLnBrk="1" hangingPunct="1">
              <a:spcBef>
                <a:spcPct val="0"/>
              </a:spcBef>
              <a:buFontTx/>
              <a:buNone/>
            </a:pPr>
            <a:r>
              <a:rPr lang="ar-AE" altLang="en-US" sz="2000" dirty="0">
                <a:solidFill>
                  <a:schemeClr val="tx1"/>
                </a:solidFill>
                <a:latin typeface="Calibri" pitchFamily="34" charset="0"/>
                <a:cs typeface="Arial" charset="0"/>
              </a:rPr>
              <a:t>وأبسط خطوةيمكنك اتخاذها هي تقييم ما يخلّفه قاربك من هذه الاضطرابات للتأآّد من أنه لا يلحق الضرر بالبيئة أو يؤثرعلى سلامة مستخدمي المسطحات المائية الآخرين</a:t>
            </a:r>
            <a:endParaRPr lang="en-AU" altLang="en-US" sz="2000" dirty="0">
              <a:solidFill>
                <a:schemeClr val="tx1"/>
              </a:solidFill>
              <a:latin typeface="Arial" charset="0"/>
              <a:cs typeface="Arial" charset="0"/>
            </a:endParaRPr>
          </a:p>
        </p:txBody>
      </p:sp>
    </p:spTree>
    <p:extLst>
      <p:ext uri="{BB962C8B-B14F-4D97-AF65-F5344CB8AC3E}">
        <p14:creationId xmlns:p14="http://schemas.microsoft.com/office/powerpoint/2010/main" val="23028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endParaRPr lang="en-AU"/>
          </a:p>
        </p:txBody>
      </p:sp>
      <p:pic>
        <p:nvPicPr>
          <p:cNvPr id="4" name="Picture 2" descr="The image shows text that reads as follows: To report illegal discharge from vessels or erosion caused by boat wake, phone NSW Maritime Info Line: 13 12 56 (8.30a.m-4.30pm, 7 days a w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2348880"/>
            <a:ext cx="7978924" cy="183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1105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altLang="en-US" sz="3600" b="1" dirty="0">
                <a:solidFill>
                  <a:schemeClr val="tx1"/>
                </a:solidFill>
                <a:latin typeface="Arial" charset="0"/>
                <a:cs typeface="Arial" charset="0"/>
              </a:rPr>
              <a:t>رسالة رئيسية – الآفات </a:t>
            </a:r>
            <a:r>
              <a:rPr lang="ar-SA" altLang="en-US" sz="3600" b="1" dirty="0" smtClean="0">
                <a:solidFill>
                  <a:schemeClr val="tx1"/>
                </a:solidFill>
                <a:latin typeface="Arial" charset="0"/>
                <a:cs typeface="Arial" charset="0"/>
              </a:rPr>
              <a:t>المائية</a:t>
            </a:r>
            <a:endParaRPr lang="en-AU" sz="3600" dirty="0">
              <a:solidFill>
                <a:schemeClr val="tx1"/>
              </a:solidFill>
            </a:endParaRPr>
          </a:p>
        </p:txBody>
      </p:sp>
      <p:sp>
        <p:nvSpPr>
          <p:cNvPr id="3" name="Text Placeholder 2"/>
          <p:cNvSpPr>
            <a:spLocks noGrp="1"/>
          </p:cNvSpPr>
          <p:nvPr>
            <p:ph type="body" sz="quarter" idx="10"/>
          </p:nvPr>
        </p:nvSpPr>
        <p:spPr>
          <a:solidFill>
            <a:schemeClr val="bg1"/>
          </a:solidFill>
        </p:spPr>
        <p:txBody>
          <a:bodyPr/>
          <a:lstStyle/>
          <a:p>
            <a:pPr>
              <a:buNone/>
            </a:pPr>
            <a:endParaRPr lang="en-AU" sz="4000" b="1" dirty="0" smtClean="0">
              <a:solidFill>
                <a:schemeClr val="tx1"/>
              </a:solidFill>
              <a:latin typeface="Arial" charset="0"/>
            </a:endParaRPr>
          </a:p>
          <a:p>
            <a:pPr algn="ctr" rtl="1">
              <a:lnSpc>
                <a:spcPct val="80000"/>
              </a:lnSpc>
              <a:spcBef>
                <a:spcPct val="0"/>
              </a:spcBef>
              <a:buNone/>
            </a:pPr>
            <a:endParaRPr lang="en-AU" altLang="en-US" sz="900" b="1" dirty="0">
              <a:solidFill>
                <a:schemeClr val="bg1"/>
              </a:solidFill>
              <a:latin typeface="Arial" charset="0"/>
              <a:cs typeface="Arial" charset="0"/>
            </a:endParaRPr>
          </a:p>
          <a:p>
            <a:pPr algn="ctr" rtl="1">
              <a:lnSpc>
                <a:spcPct val="80000"/>
              </a:lnSpc>
              <a:spcBef>
                <a:spcPct val="0"/>
              </a:spcBef>
              <a:buNone/>
            </a:pPr>
            <a:r>
              <a:rPr lang="ar-SA" altLang="en-US" sz="4000" b="1" dirty="0">
                <a:solidFill>
                  <a:schemeClr val="tx1"/>
                </a:solidFill>
                <a:latin typeface="Arial" charset="0"/>
                <a:cs typeface="Arial" charset="0"/>
              </a:rPr>
              <a:t>”انشر كلمة النصح وليس الآفات“</a:t>
            </a:r>
            <a:endParaRPr lang="en-AU" altLang="en-US" sz="4000" b="1" dirty="0">
              <a:solidFill>
                <a:schemeClr val="tx1"/>
              </a:solidFill>
              <a:latin typeface="Arial" charset="0"/>
              <a:cs typeface="Arial" charset="0"/>
            </a:endParaRPr>
          </a:p>
          <a:p>
            <a:pPr marL="0" indent="0">
              <a:buNone/>
            </a:pPr>
            <a:endParaRPr lang="en-AU" dirty="0"/>
          </a:p>
        </p:txBody>
      </p:sp>
    </p:spTree>
    <p:extLst>
      <p:ext uri="{BB962C8B-B14F-4D97-AF65-F5344CB8AC3E}">
        <p14:creationId xmlns:p14="http://schemas.microsoft.com/office/powerpoint/2010/main" val="3191529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a:bodyPr>
          <a:lstStyle/>
          <a:p>
            <a:pPr algn="r">
              <a:defRPr/>
            </a:pPr>
            <a:r>
              <a:rPr lang="ar-SA" b="1" dirty="0">
                <a:solidFill>
                  <a:schemeClr val="tx1"/>
                </a:solidFill>
              </a:rPr>
              <a:t>ما هي الفائدة لمستخدِمي القوارب وصائدي الأسماك؟</a:t>
            </a:r>
            <a:endParaRPr lang="en-US" b="1" dirty="0" smtClean="0">
              <a:solidFill>
                <a:schemeClr val="tx1"/>
              </a:solidFill>
            </a:endParaRPr>
          </a:p>
        </p:txBody>
      </p:sp>
      <p:sp>
        <p:nvSpPr>
          <p:cNvPr id="159747" name="Rectangle 3"/>
          <p:cNvSpPr>
            <a:spLocks noGrp="1" noChangeArrowheads="1"/>
          </p:cNvSpPr>
          <p:nvPr>
            <p:ph idx="4294967295"/>
          </p:nvPr>
        </p:nvSpPr>
        <p:spPr>
          <a:xfrm>
            <a:off x="457200" y="1600200"/>
            <a:ext cx="8229600" cy="4525963"/>
          </a:xfrm>
          <a:solidFill>
            <a:schemeClr val="bg1"/>
          </a:solidFill>
        </p:spPr>
        <p:txBody>
          <a:bodyPr>
            <a:normAutofit lnSpcReduction="10000"/>
          </a:bodyPr>
          <a:lstStyle/>
          <a:p>
            <a:pPr algn="r" rtl="1">
              <a:lnSpc>
                <a:spcPct val="90000"/>
              </a:lnSpc>
              <a:buClr>
                <a:schemeClr val="tx1"/>
              </a:buClr>
            </a:pPr>
            <a:r>
              <a:rPr lang="ar-SA" altLang="en-US" dirty="0">
                <a:latin typeface="Arial" charset="0"/>
                <a:cs typeface="Arial" charset="0"/>
              </a:rPr>
              <a:t>الاستمتاع ببيئة أفضل</a:t>
            </a:r>
            <a:endParaRPr lang="en-AU" altLang="en-US" dirty="0">
              <a:latin typeface="Arial" charset="0"/>
              <a:cs typeface="Arial" charset="0"/>
            </a:endParaRPr>
          </a:p>
          <a:p>
            <a:pPr>
              <a:lnSpc>
                <a:spcPct val="90000"/>
              </a:lnSpc>
              <a:buClr>
                <a:schemeClr val="tx1"/>
              </a:buClr>
            </a:pPr>
            <a:endParaRPr lang="en-AU" altLang="en-US" dirty="0">
              <a:latin typeface="Arial" charset="0"/>
              <a:cs typeface="Arial" charset="0"/>
            </a:endParaRPr>
          </a:p>
          <a:p>
            <a:pPr algn="r" rtl="1">
              <a:lnSpc>
                <a:spcPct val="90000"/>
              </a:lnSpc>
              <a:buClr>
                <a:schemeClr val="tx1"/>
              </a:buClr>
            </a:pPr>
            <a:r>
              <a:rPr lang="ar-LB" altLang="en-US" dirty="0">
                <a:latin typeface="Arial" charset="0"/>
                <a:cs typeface="Arial" charset="0"/>
              </a:rPr>
              <a:t>موطن</a:t>
            </a:r>
            <a:r>
              <a:rPr lang="ar-SA" altLang="en-US" dirty="0">
                <a:latin typeface="Arial" charset="0"/>
                <a:cs typeface="Arial" charset="0"/>
              </a:rPr>
              <a:t> أفضل للأسماك = وفرة في الأسماك</a:t>
            </a:r>
            <a:endParaRPr lang="en-AU" altLang="en-US" dirty="0">
              <a:latin typeface="Arial" charset="0"/>
              <a:cs typeface="Arial" charset="0"/>
            </a:endParaRPr>
          </a:p>
          <a:p>
            <a:pPr>
              <a:lnSpc>
                <a:spcPct val="90000"/>
              </a:lnSpc>
              <a:buClr>
                <a:schemeClr val="tx1"/>
              </a:buClr>
            </a:pPr>
            <a:endParaRPr lang="en-AU" altLang="en-US" dirty="0">
              <a:latin typeface="Arial" charset="0"/>
              <a:cs typeface="Arial" charset="0"/>
            </a:endParaRPr>
          </a:p>
          <a:p>
            <a:pPr algn="r" rtl="1">
              <a:lnSpc>
                <a:spcPct val="90000"/>
              </a:lnSpc>
              <a:buClr>
                <a:schemeClr val="tx1"/>
              </a:buClr>
            </a:pPr>
            <a:r>
              <a:rPr lang="ar-SA" altLang="en-US" dirty="0">
                <a:latin typeface="Arial" charset="0"/>
                <a:cs typeface="Arial" charset="0"/>
              </a:rPr>
              <a:t>حماية مسطحاتنا المائية للأجيال القادمة</a:t>
            </a:r>
          </a:p>
          <a:p>
            <a:pPr>
              <a:lnSpc>
                <a:spcPct val="90000"/>
              </a:lnSpc>
              <a:buClr>
                <a:schemeClr val="tx1"/>
              </a:buClr>
              <a:buNone/>
            </a:pPr>
            <a:endParaRPr lang="en-AU" altLang="en-US" dirty="0">
              <a:latin typeface="Arial" charset="0"/>
              <a:cs typeface="Arial" charset="0"/>
            </a:endParaRPr>
          </a:p>
          <a:p>
            <a:pPr algn="r" rtl="1">
              <a:lnSpc>
                <a:spcPct val="90000"/>
              </a:lnSpc>
              <a:buClr>
                <a:schemeClr val="tx1"/>
              </a:buClr>
            </a:pPr>
            <a:r>
              <a:rPr lang="ar-SA" altLang="en-US" dirty="0" smtClean="0"/>
              <a:t>توفير </a:t>
            </a:r>
            <a:r>
              <a:rPr lang="ar-SA" altLang="en-US" dirty="0"/>
              <a:t>المال</a:t>
            </a:r>
            <a:endParaRPr lang="ar-SA" altLang="en-US" dirty="0">
              <a:latin typeface="Arial" charset="0"/>
              <a:cs typeface="Arial" charset="0"/>
            </a:endParaRPr>
          </a:p>
          <a:p>
            <a:pPr algn="r" rtl="1">
              <a:lnSpc>
                <a:spcPct val="90000"/>
              </a:lnSpc>
              <a:buClr>
                <a:schemeClr val="tx1"/>
              </a:buClr>
            </a:pPr>
            <a:endParaRPr lang="ar-SA" altLang="en-US" dirty="0">
              <a:latin typeface="Arial" charset="0"/>
              <a:cs typeface="Arial" charset="0"/>
            </a:endParaRPr>
          </a:p>
          <a:p>
            <a:pPr>
              <a:lnSpc>
                <a:spcPct val="90000"/>
              </a:lnSpc>
              <a:buClr>
                <a:schemeClr val="tx1"/>
              </a:buClr>
              <a:buNone/>
            </a:pPr>
            <a:endParaRPr lang="en-AU" altLang="en-US" dirty="0">
              <a:latin typeface="Arial" charset="0"/>
              <a:cs typeface="Arial" charset="0"/>
            </a:endParaRPr>
          </a:p>
          <a:p>
            <a:pPr algn="r" rtl="1">
              <a:lnSpc>
                <a:spcPct val="90000"/>
              </a:lnSpc>
              <a:buClr>
                <a:schemeClr val="tx1"/>
              </a:buClr>
            </a:pPr>
            <a:r>
              <a:rPr lang="ar-SA" altLang="en-US" dirty="0">
                <a:latin typeface="Arial" charset="0"/>
                <a:cs typeface="Arial" charset="0"/>
              </a:rPr>
              <a:t>المعرفة = قوة</a:t>
            </a:r>
          </a:p>
          <a:p>
            <a:pPr eaLnBrk="1" hangingPunct="1">
              <a:lnSpc>
                <a:spcPct val="90000"/>
              </a:lnSpc>
              <a:buClr>
                <a:schemeClr val="tx1"/>
              </a:buClr>
              <a:buFont typeface="Wingdings" pitchFamily="2" charset="2"/>
              <a:buNone/>
              <a:defRPr/>
            </a:pPr>
            <a:endParaRPr lang="en-US" sz="2800" dirty="0" smtClean="0">
              <a:effectLst>
                <a:outerShdw blurRad="38100" dist="38100" dir="2700000" algn="tl">
                  <a:srgbClr val="000000"/>
                </a:outerShdw>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AU" altLang="zh-CN" dirty="0" smtClean="0">
                <a:solidFill>
                  <a:schemeClr val="tx1"/>
                </a:solidFill>
              </a:rPr>
              <a:t/>
            </a:r>
            <a:br>
              <a:rPr lang="en-AU" altLang="zh-CN" dirty="0" smtClean="0">
                <a:solidFill>
                  <a:schemeClr val="tx1"/>
                </a:solidFill>
              </a:rPr>
            </a:br>
            <a:r>
              <a:rPr lang="en-AU" dirty="0" smtClean="0"/>
              <a:t/>
            </a:r>
            <a:br>
              <a:rPr lang="en-AU" dirty="0" smtClean="0"/>
            </a:br>
            <a:endParaRPr lang="en-AU" dirty="0"/>
          </a:p>
        </p:txBody>
      </p:sp>
      <p:grpSp>
        <p:nvGrpSpPr>
          <p:cNvPr id="4" name="Picture Placeholder 3" descr="This image shows four photos.  One photo shows a close up of a propeller that has numerous zebra mussels attached to it.  There is a red thumbs down over this photo, indicating that this is the wrong action.  Another photo shows the back of a car carrying a trailer with a small boat on it.  On the back of this trailer, there is a alot of weeds hanging from the back of the trailer. There is a red thumbs down on this photo, indicating that this is the wrong action. Another photo shows a small trailer with weeds attached to it.  The trailer is near water.  This photo is showing that this is the time when you should remove weeds from your trailer, not when  you are travelling.  There is one more photo showing the hands of a man holding his fishing rod and the other hand is holding some weeds that his fish hook has picked up.  "/>
          <p:cNvGrpSpPr>
            <a:grpSpLocks noGrp="1"/>
          </p:cNvGrpSpPr>
          <p:nvPr/>
        </p:nvGrpSpPr>
        <p:grpSpPr>
          <a:xfrm>
            <a:off x="467544" y="332656"/>
            <a:ext cx="8207375" cy="4895850"/>
            <a:chOff x="701566" y="285561"/>
            <a:chExt cx="8137298" cy="5397064"/>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631" r="14879"/>
            <a:stretch/>
          </p:blipFill>
          <p:spPr>
            <a:xfrm>
              <a:off x="701566" y="285561"/>
              <a:ext cx="3426110" cy="25697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068960"/>
              <a:ext cx="3585665" cy="257766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01" t="6783" r="776" b="5372"/>
            <a:stretch/>
          </p:blipFill>
          <p:spPr>
            <a:xfrm>
              <a:off x="5198574" y="3018092"/>
              <a:ext cx="3640290" cy="266453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746" t="3881" r="4102" b="6093"/>
            <a:stretch/>
          </p:blipFill>
          <p:spPr>
            <a:xfrm>
              <a:off x="5056550" y="285561"/>
              <a:ext cx="3085684" cy="2453606"/>
            </a:xfrm>
            <a:prstGeom prst="rect">
              <a:avLst/>
            </a:prstGeom>
          </p:spPr>
        </p:pic>
      </p:grpSp>
      <p:pic>
        <p:nvPicPr>
          <p:cNvPr id="11" name="Picture 6" descr="https://openclipart.org/image/2400px/svg_to_png/214030/Thumbs-Down-Circ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279" y="383920"/>
            <a:ext cx="864096" cy="86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s://openclipart.org/image/2400px/svg_to_png/214030/Thumbs-Down-Circl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9757" y="2857567"/>
            <a:ext cx="859730" cy="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re is text in this box and it states: You may be carrying marine pests on your boat. You could unknowingly be spreading them to your favourite destination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5445224"/>
            <a:ext cx="65484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4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700" b="1" dirty="0" smtClean="0">
                <a:solidFill>
                  <a:schemeClr val="tx1"/>
                </a:solidFill>
                <a:latin typeface="Arial" panose="020B0604020202020204" pitchFamily="34" charset="0"/>
                <a:cs typeface="Arial" panose="020B0604020202020204" pitchFamily="34" charset="0"/>
              </a:rPr>
              <a:t>Save money on fuel and maintenance of your boat</a:t>
            </a:r>
            <a:r>
              <a:rPr lang="en-AU" b="1" dirty="0" smtClean="0">
                <a:solidFill>
                  <a:srgbClr val="0FCB25"/>
                </a:solidFill>
                <a:latin typeface="Arial" panose="020B0604020202020204" pitchFamily="34" charset="0"/>
                <a:cs typeface="Arial" panose="020B0604020202020204" pitchFamily="34" charset="0"/>
              </a:rPr>
              <a:t/>
            </a:r>
            <a:br>
              <a:rPr lang="en-AU" b="1" dirty="0" smtClean="0">
                <a:solidFill>
                  <a:srgbClr val="0FCB25"/>
                </a:solidFill>
                <a:latin typeface="Arial" panose="020B0604020202020204" pitchFamily="34" charset="0"/>
                <a:cs typeface="Arial" panose="020B0604020202020204" pitchFamily="34" charset="0"/>
              </a:rPr>
            </a:br>
            <a:endParaRPr lang="en-AU" dirty="0"/>
          </a:p>
        </p:txBody>
      </p:sp>
      <p:sp>
        <p:nvSpPr>
          <p:cNvPr id="4" name="Text Placeholder 3"/>
          <p:cNvSpPr>
            <a:spLocks noGrp="1"/>
          </p:cNvSpPr>
          <p:nvPr>
            <p:ph type="body" sz="quarter" idx="11"/>
          </p:nvPr>
        </p:nvSpPr>
        <p:spPr>
          <a:solidFill>
            <a:schemeClr val="bg1"/>
          </a:solidFill>
        </p:spPr>
        <p:txBody>
          <a:bodyPr>
            <a:normAutofit fontScale="85000" lnSpcReduction="10000"/>
          </a:bodyPr>
          <a:lstStyle/>
          <a:p>
            <a:r>
              <a:rPr lang="ar-SA" altLang="en-US" dirty="0">
                <a:solidFill>
                  <a:schemeClr val="tx1"/>
                </a:solidFill>
                <a:latin typeface="Arial" charset="0"/>
                <a:cs typeface="Arial" charset="0"/>
              </a:rPr>
              <a:t>بعد كل رحلة اغسل قاربك ومقطورة قاربك </a:t>
            </a:r>
            <a:r>
              <a:rPr lang="ar-SA" altLang="en-US" dirty="0" smtClean="0">
                <a:solidFill>
                  <a:schemeClr val="tx1"/>
                </a:solidFill>
                <a:latin typeface="Arial" charset="0"/>
                <a:cs typeface="Arial" charset="0"/>
              </a:rPr>
              <a:t>ومعداتك </a:t>
            </a:r>
            <a:endParaRPr lang="en-US" altLang="en-US" dirty="0" smtClean="0">
              <a:latin typeface="Arial" charset="0"/>
            </a:endParaRPr>
          </a:p>
          <a:p>
            <a:r>
              <a:rPr lang="ar-SA" altLang="en-US" dirty="0">
                <a:latin typeface="Arial" charset="0"/>
              </a:rPr>
              <a:t>أزِل الأعشاب والحيوانات والرواسب عن </a:t>
            </a:r>
            <a:r>
              <a:rPr lang="ar-SA" altLang="en-US" dirty="0"/>
              <a:t>قاربك ومقطورة قاربك ومعداتك </a:t>
            </a:r>
            <a:endParaRPr lang="ar-SA" altLang="en-US" dirty="0">
              <a:latin typeface="Arial" charset="0"/>
            </a:endParaRPr>
          </a:p>
          <a:p>
            <a:endParaRPr lang="en-AU" dirty="0"/>
          </a:p>
        </p:txBody>
      </p:sp>
      <p:grpSp>
        <p:nvGrpSpPr>
          <p:cNvPr id="5" name="Picture Placeholder 4" descr="This image shows two photos.  The left hand photo shows a man cleaning his outboard motor on his boat with a sponge.  He has parked his boat over grass.  The right hand photo shows a woman inspecting the underside of her boat whilst it is on a trailer.  She is taking off the weeds that that have attached to the trailer. There is a green tick between these two photos. "/>
          <p:cNvGrpSpPr>
            <a:grpSpLocks noGrp="1"/>
          </p:cNvGrpSpPr>
          <p:nvPr/>
        </p:nvGrpSpPr>
        <p:grpSpPr>
          <a:xfrm>
            <a:off x="539750" y="1916833"/>
            <a:ext cx="8006002" cy="2848570"/>
            <a:chOff x="308173" y="2020362"/>
            <a:chExt cx="8612877" cy="259785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221" t="5517" r="3882" b="3624"/>
            <a:stretch/>
          </p:blipFill>
          <p:spPr>
            <a:xfrm>
              <a:off x="4801944" y="2020362"/>
              <a:ext cx="4119106" cy="2561568"/>
            </a:xfrm>
            <a:prstGeom prst="rect">
              <a:avLst/>
            </a:prstGeom>
          </p:spPr>
        </p:pic>
        <p:pic>
          <p:nvPicPr>
            <p:cNvPr id="7" name="Picture 6" descr="This image contains two photos. The left hand photo shows a man crouched down and sponging down his outboard motor in order to clean it.  He has parked his boat over grass to clean it.  The right hand photo shows a woman crouching underneath her trailer with a small boat on it.  She has noticed that weeds have attached to the trailer.  Her car door is open.  It would appear that she has parked her car and is now removing these weeds from her trailer before she travels any further.  There is a green thumbs up between both photos indicating that these two photos show the correct action. "/>
            <p:cNvPicPr>
              <a:picLocks noChangeAspect="1"/>
            </p:cNvPicPr>
            <p:nvPr/>
          </p:nvPicPr>
          <p:blipFill rotWithShape="1">
            <a:blip r:embed="rId3" cstate="print">
              <a:extLst>
                <a:ext uri="{28A0092B-C50C-407E-A947-70E740481C1C}">
                  <a14:useLocalDpi xmlns:a14="http://schemas.microsoft.com/office/drawing/2010/main" val="0"/>
                </a:ext>
              </a:extLst>
            </a:blip>
            <a:srcRect l="7848" t="12578" b="3352"/>
            <a:stretch/>
          </p:blipFill>
          <p:spPr>
            <a:xfrm>
              <a:off x="308173" y="2020362"/>
              <a:ext cx="4263827" cy="2597854"/>
            </a:xfrm>
            <a:prstGeom prst="rect">
              <a:avLst/>
            </a:prstGeom>
          </p:spPr>
        </p:pic>
      </p:grpSp>
      <p:pic>
        <p:nvPicPr>
          <p:cNvPr id="9"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780928"/>
            <a:ext cx="1224210" cy="12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8659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700" b="1" dirty="0" smtClean="0">
                <a:solidFill>
                  <a:schemeClr val="tx1"/>
                </a:solidFill>
                <a:latin typeface="Arial" panose="020B0604020202020204" pitchFamily="34" charset="0"/>
                <a:cs typeface="Arial" panose="020B0604020202020204" pitchFamily="34" charset="0"/>
              </a:rPr>
              <a:t>Save money on fuel and maintenance of your boat</a:t>
            </a:r>
            <a:r>
              <a:rPr lang="en-AU" b="1" dirty="0" smtClean="0">
                <a:solidFill>
                  <a:srgbClr val="0FCB25"/>
                </a:solidFill>
                <a:latin typeface="Arial" panose="020B0604020202020204" pitchFamily="34" charset="0"/>
                <a:cs typeface="Arial" panose="020B0604020202020204" pitchFamily="34" charset="0"/>
              </a:rPr>
              <a:t/>
            </a:r>
            <a:br>
              <a:rPr lang="en-AU" b="1" dirty="0" smtClean="0">
                <a:solidFill>
                  <a:srgbClr val="0FCB25"/>
                </a:solidFill>
                <a:latin typeface="Arial" panose="020B0604020202020204" pitchFamily="34" charset="0"/>
                <a:cs typeface="Arial" panose="020B0604020202020204" pitchFamily="34" charset="0"/>
              </a:rPr>
            </a:br>
            <a:endParaRPr lang="en-AU" dirty="0"/>
          </a:p>
        </p:txBody>
      </p:sp>
      <p:sp>
        <p:nvSpPr>
          <p:cNvPr id="4" name="Text Placeholder 3"/>
          <p:cNvSpPr>
            <a:spLocks noGrp="1"/>
          </p:cNvSpPr>
          <p:nvPr>
            <p:ph type="body" sz="quarter" idx="11"/>
          </p:nvPr>
        </p:nvSpPr>
        <p:spPr>
          <a:xfrm>
            <a:off x="539750" y="4941168"/>
            <a:ext cx="8064500" cy="1008062"/>
          </a:xfrm>
          <a:solidFill>
            <a:schemeClr val="bg1"/>
          </a:solidFill>
        </p:spPr>
        <p:txBody>
          <a:bodyPr>
            <a:normAutofit lnSpcReduction="10000"/>
          </a:bodyPr>
          <a:lstStyle/>
          <a:p>
            <a:pPr marL="0" indent="0">
              <a:buNone/>
            </a:pPr>
            <a:r>
              <a:rPr lang="ar-SA" altLang="en-US" dirty="0">
                <a:solidFill>
                  <a:schemeClr val="tx1"/>
                </a:solidFill>
                <a:latin typeface="Arial" charset="0"/>
                <a:cs typeface="Arial" charset="0"/>
              </a:rPr>
              <a:t>ارفع قاربك واغسله وعالجه للتخلّص من ال</a:t>
            </a:r>
            <a:r>
              <a:rPr lang="ar-LB" altLang="en-US" dirty="0">
                <a:solidFill>
                  <a:schemeClr val="tx1"/>
                </a:solidFill>
                <a:latin typeface="Arial" charset="0"/>
                <a:cs typeface="Arial" charset="0"/>
              </a:rPr>
              <a:t>آ</a:t>
            </a:r>
            <a:r>
              <a:rPr lang="ar-SA" altLang="en-US" dirty="0">
                <a:solidFill>
                  <a:schemeClr val="tx1"/>
                </a:solidFill>
                <a:latin typeface="Arial" charset="0"/>
                <a:cs typeface="Arial" charset="0"/>
              </a:rPr>
              <a:t>فات بانتظام</a:t>
            </a:r>
          </a:p>
          <a:p>
            <a:pPr marL="0" indent="0">
              <a:buNone/>
            </a:pPr>
            <a:r>
              <a:rPr lang="ar-SA" altLang="en-US" dirty="0">
                <a:solidFill>
                  <a:schemeClr val="tx1"/>
                </a:solidFill>
                <a:latin typeface="Arial" charset="0"/>
                <a:cs typeface="Arial" charset="0"/>
              </a:rPr>
              <a:t>اغسل معدات الصيد والغطس أيضاً!</a:t>
            </a:r>
          </a:p>
          <a:p>
            <a:pPr marL="0" indent="0">
              <a:buNone/>
            </a:pPr>
            <a:endParaRPr lang="en-AU" dirty="0"/>
          </a:p>
        </p:txBody>
      </p:sp>
      <p:grpSp>
        <p:nvGrpSpPr>
          <p:cNvPr id="6" name="Picture Placeholder 5" descr="This image shows two photos. The left hand photo shows the back of a man who is painting the bottom of a larger boat with antifoul.  The right hand photo shows a scuba diver swimming in water.  There is a green thumbs up between the two photos indicating that these photos are the right things to do. "/>
          <p:cNvGrpSpPr>
            <a:grpSpLocks noGrp="1"/>
          </p:cNvGrpSpPr>
          <p:nvPr/>
        </p:nvGrpSpPr>
        <p:grpSpPr>
          <a:xfrm>
            <a:off x="539750" y="1484313"/>
            <a:ext cx="7993063" cy="2711228"/>
            <a:chOff x="683568" y="1916832"/>
            <a:chExt cx="7888335" cy="2648622"/>
          </a:xfrm>
        </p:grpSpPr>
        <p:pic>
          <p:nvPicPr>
            <p:cNvPr id="7" name="Picture 11" descr="scuba-diver-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916832"/>
              <a:ext cx="3495847" cy="262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boatbrat.com/wp-content/uploads/2015/03/antifouling_boat-600x2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76" r="15586"/>
            <a:stretch/>
          </p:blipFill>
          <p:spPr bwMode="auto">
            <a:xfrm>
              <a:off x="683568" y="1988840"/>
              <a:ext cx="4176464" cy="257661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420" y="2567619"/>
            <a:ext cx="1352268" cy="134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283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700" b="1" dirty="0" smtClean="0">
                <a:solidFill>
                  <a:schemeClr val="tx1"/>
                </a:solidFill>
                <a:latin typeface="Arial" charset="0"/>
              </a:rPr>
              <a:t>Save money on fuel and maintenance of your boat</a:t>
            </a:r>
            <a:r>
              <a:rPr lang="en-AU" b="1" dirty="0" smtClean="0">
                <a:solidFill>
                  <a:srgbClr val="0FCB25"/>
                </a:solidFill>
                <a:latin typeface="Arial" charset="0"/>
              </a:rPr>
              <a:t/>
            </a:r>
            <a:br>
              <a:rPr lang="en-AU" b="1" dirty="0" smtClean="0">
                <a:solidFill>
                  <a:srgbClr val="0FCB25"/>
                </a:solidFill>
                <a:latin typeface="Arial" charset="0"/>
              </a:rPr>
            </a:br>
            <a:endParaRPr lang="en-AU" dirty="0"/>
          </a:p>
        </p:txBody>
      </p:sp>
      <p:pic>
        <p:nvPicPr>
          <p:cNvPr id="6" name="Picture 5" descr="This image shows a drawing of a small boat on a trailer.  Boats parts are labelled on the drawing of where to clean your boat to avoid spreading aquatic pests. The boat parts include: deck fittings, anchor well and anchor, Water inlets/outlets, Sonar tubes/Echosounder booths &amp; Transducers, Burley Bucket, Propeller,  Hull surface and trailer.  There is a green thumbs up on the drawing indicating that this is the correct action.  &#10;"/>
          <p:cNvPicPr/>
          <p:nvPr/>
        </p:nvPicPr>
        <p:blipFill>
          <a:blip r:embed="rId2" cstate="print"/>
          <a:stretch>
            <a:fillRect/>
          </a:stretch>
        </p:blipFill>
        <p:spPr>
          <a:xfrm>
            <a:off x="539750" y="1484313"/>
            <a:ext cx="7993063" cy="3313112"/>
          </a:xfrm>
          <a:prstGeom prst="rect">
            <a:avLst/>
          </a:prstGeom>
          <a:ln w="28575">
            <a:solidFill>
              <a:schemeClr val="tx1"/>
            </a:solidFill>
          </a:ln>
        </p:spPr>
      </p:pic>
      <p:pic>
        <p:nvPicPr>
          <p:cNvPr id="8" name="Picture 11" descr="https://openclipart.org/image/800px/svg_to_png/214028/Thumbs-Up-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1484772"/>
            <a:ext cx="724009" cy="7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7911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85184"/>
            <a:ext cx="8229600" cy="1368152"/>
          </a:xfrm>
          <a:solidFill>
            <a:schemeClr val="bg1"/>
          </a:solidFill>
        </p:spPr>
        <p:txBody>
          <a:bodyPr>
            <a:normAutofit fontScale="90000"/>
          </a:bodyPr>
          <a:lstStyle/>
          <a:p>
            <a:r>
              <a:rPr lang="ar-AE" altLang="en-US" dirty="0">
                <a:solidFill>
                  <a:schemeClr val="tx1"/>
                </a:solidFill>
                <a:latin typeface="Calibri" pitchFamily="34" charset="0"/>
                <a:cs typeface="Arial" charset="0"/>
              </a:rPr>
              <a:t>تخلص من المياه المستعملة في نشاطات</a:t>
            </a:r>
            <a:br>
              <a:rPr lang="ar-AE" altLang="en-US" dirty="0">
                <a:solidFill>
                  <a:schemeClr val="tx1"/>
                </a:solidFill>
                <a:latin typeface="Calibri" pitchFamily="34" charset="0"/>
                <a:cs typeface="Arial" charset="0"/>
              </a:rPr>
            </a:br>
            <a:r>
              <a:rPr lang="ar-AE" altLang="en-US" dirty="0">
                <a:solidFill>
                  <a:schemeClr val="tx1"/>
                </a:solidFill>
                <a:latin typeface="Calibri" pitchFamily="34" charset="0"/>
                <a:cs typeface="Arial" charset="0"/>
              </a:rPr>
              <a:t>التنظيف بصورة صحيحة للتأكد من </a:t>
            </a:r>
            <a:r>
              <a:rPr lang="ar-AE" altLang="en-US" dirty="0" smtClean="0">
                <a:solidFill>
                  <a:schemeClr val="tx1"/>
                </a:solidFill>
                <a:latin typeface="Calibri" pitchFamily="34" charset="0"/>
                <a:cs typeface="Arial" charset="0"/>
              </a:rPr>
              <a:t>عدم</a:t>
            </a:r>
            <a:r>
              <a:rPr lang="en-AU" altLang="en-US" dirty="0" smtClean="0">
                <a:solidFill>
                  <a:schemeClr val="tx1"/>
                </a:solidFill>
                <a:latin typeface="Calibri" pitchFamily="34" charset="0"/>
                <a:cs typeface="Arial" charset="0"/>
              </a:rPr>
              <a:t/>
            </a:r>
            <a:br>
              <a:rPr lang="en-AU" altLang="en-US" dirty="0" smtClean="0">
                <a:solidFill>
                  <a:schemeClr val="tx1"/>
                </a:solidFill>
                <a:latin typeface="Calibri" pitchFamily="34" charset="0"/>
                <a:cs typeface="Arial" charset="0"/>
              </a:rPr>
            </a:br>
            <a:r>
              <a:rPr lang="ar-AE" altLang="en-US" dirty="0" smtClean="0">
                <a:solidFill>
                  <a:schemeClr val="tx1"/>
                </a:solidFill>
                <a:latin typeface="Calibri" pitchFamily="34" charset="0"/>
                <a:cs typeface="Arial" charset="0"/>
              </a:rPr>
              <a:t>عودتها </a:t>
            </a:r>
            <a:r>
              <a:rPr lang="ar-AE" altLang="en-US" dirty="0">
                <a:solidFill>
                  <a:schemeClr val="tx1"/>
                </a:solidFill>
                <a:latin typeface="Calibri" pitchFamily="34" charset="0"/>
                <a:cs typeface="Arial" charset="0"/>
              </a:rPr>
              <a:t>إلى الممر </a:t>
            </a:r>
            <a:r>
              <a:rPr lang="ar-AE" altLang="en-US" dirty="0" smtClean="0">
                <a:solidFill>
                  <a:schemeClr val="tx1"/>
                </a:solidFill>
                <a:latin typeface="Calibri" pitchFamily="34" charset="0"/>
                <a:cs typeface="Arial" charset="0"/>
              </a:rPr>
              <a:t>المائي</a:t>
            </a:r>
            <a:endParaRPr lang="en-AU" dirty="0"/>
          </a:p>
        </p:txBody>
      </p:sp>
      <p:grpSp>
        <p:nvGrpSpPr>
          <p:cNvPr id="4" name="Picture Placeholder 3" descr="This image shows two photos. The top photo shows a man using a hose to clean the undersurface of his  medium sized boat.  He has placed his boat for washing over a stormwater drain. This photo has red thumbs down next to it, indicating that this is not correct.  The bottom photo shows a man sponging down his boat. He has parked his boat over grass. There is a green thumbs up next to this photo, indicating that this is the correct action. "/>
          <p:cNvGrpSpPr>
            <a:grpSpLocks noGrp="1"/>
          </p:cNvGrpSpPr>
          <p:nvPr/>
        </p:nvGrpSpPr>
        <p:grpSpPr>
          <a:xfrm>
            <a:off x="468313" y="333375"/>
            <a:ext cx="8207375" cy="4641310"/>
            <a:chOff x="266614" y="658984"/>
            <a:chExt cx="8877386" cy="443974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848" t="12578" b="3352"/>
            <a:stretch/>
          </p:blipFill>
          <p:spPr>
            <a:xfrm>
              <a:off x="5125060" y="2348880"/>
              <a:ext cx="4018940" cy="2749849"/>
            </a:xfrm>
            <a:prstGeom prst="rect">
              <a:avLst/>
            </a:prstGeom>
          </p:spPr>
        </p:pic>
        <p:grpSp>
          <p:nvGrpSpPr>
            <p:cNvPr id="6" name="Group 6"/>
            <p:cNvGrpSpPr/>
            <p:nvPr/>
          </p:nvGrpSpPr>
          <p:grpSpPr>
            <a:xfrm>
              <a:off x="5097771" y="3789040"/>
              <a:ext cx="3259991" cy="1097028"/>
              <a:chOff x="5191934" y="4887439"/>
              <a:chExt cx="3259991" cy="1097028"/>
            </a:xfrm>
          </p:grpSpPr>
          <p:cxnSp>
            <p:nvCxnSpPr>
              <p:cNvPr id="16" name="Straight Arrow Connector 15"/>
              <p:cNvCxnSpPr/>
              <p:nvPr/>
            </p:nvCxnSpPr>
            <p:spPr>
              <a:xfrm flipV="1">
                <a:off x="5191934" y="5360337"/>
                <a:ext cx="1863153" cy="624130"/>
              </a:xfrm>
              <a:prstGeom prst="straightConnector1">
                <a:avLst/>
              </a:prstGeom>
              <a:ln w="28575">
                <a:solidFill>
                  <a:srgbClr val="30F047"/>
                </a:solidFill>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5886470" y="4887439"/>
                <a:ext cx="2565455" cy="800217"/>
              </a:xfrm>
              <a:prstGeom prst="ellipse">
                <a:avLst/>
              </a:prstGeom>
              <a:noFill/>
              <a:ln>
                <a:solidFill>
                  <a:srgbClr val="30F0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21" t="24788" r="3114" b="7649"/>
            <a:stretch/>
          </p:blipFill>
          <p:spPr>
            <a:xfrm>
              <a:off x="266614" y="658984"/>
              <a:ext cx="5439467" cy="2952114"/>
            </a:xfrm>
            <a:prstGeom prst="rect">
              <a:avLst/>
            </a:prstGeom>
          </p:spPr>
        </p:pic>
        <p:grpSp>
          <p:nvGrpSpPr>
            <p:cNvPr id="10" name="Group 2"/>
            <p:cNvGrpSpPr/>
            <p:nvPr/>
          </p:nvGrpSpPr>
          <p:grpSpPr>
            <a:xfrm>
              <a:off x="1549315" y="2611701"/>
              <a:ext cx="3302027" cy="1243868"/>
              <a:chOff x="1564130" y="2577118"/>
              <a:chExt cx="3302027" cy="1243868"/>
            </a:xfrm>
          </p:grpSpPr>
          <p:cxnSp>
            <p:nvCxnSpPr>
              <p:cNvPr id="11" name="Straight Arrow Connector 10"/>
              <p:cNvCxnSpPr/>
              <p:nvPr/>
            </p:nvCxnSpPr>
            <p:spPr>
              <a:xfrm flipV="1">
                <a:off x="1564130" y="3068960"/>
                <a:ext cx="2215782" cy="752026"/>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216303" y="2577118"/>
                <a:ext cx="1649854" cy="9836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pic>
        <p:nvPicPr>
          <p:cNvPr id="17" name="Picture 11" descr="https://openclipart.org/image/800px/svg_to_png/214028/Thumbs-Up-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449" y="4026190"/>
            <a:ext cx="950789" cy="94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s://openclipart.org/image/2400px/svg_to_png/214030/Thumbs-Down-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363" y="3282002"/>
            <a:ext cx="1010458" cy="100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2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l" defTabSz="457200" rtl="0">
              <a:spcBef>
                <a:spcPct val="0"/>
              </a:spcBef>
            </a:pPr>
            <a:r>
              <a:rPr lang="ar-SA" altLang="en-US" b="1" dirty="0" smtClean="0">
                <a:solidFill>
                  <a:schemeClr val="tx1"/>
                </a:solidFill>
                <a:latin typeface="Arial" charset="0"/>
                <a:cs typeface="Arial" charset="0"/>
              </a:rPr>
              <a:t>ا</a:t>
            </a:r>
            <a:r>
              <a:rPr lang="ar-SA" altLang="en-US" sz="4000" b="1" dirty="0" smtClean="0">
                <a:solidFill>
                  <a:schemeClr val="tx1"/>
                </a:solidFill>
                <a:latin typeface="Arial" charset="0"/>
                <a:cs typeface="Arial" charset="0"/>
              </a:rPr>
              <a:t>حذر هذه الأجناس عالية الخطورة!</a:t>
            </a:r>
            <a:br>
              <a:rPr lang="ar-SA" altLang="en-US" sz="4000" b="1" dirty="0" smtClean="0">
                <a:solidFill>
                  <a:schemeClr val="tx1"/>
                </a:solidFill>
                <a:latin typeface="Arial" charset="0"/>
                <a:cs typeface="Arial" charset="0"/>
              </a:rPr>
            </a:br>
            <a:r>
              <a:rPr lang="ar-SA" altLang="en-US" sz="4000" dirty="0" smtClean="0">
                <a:solidFill>
                  <a:schemeClr val="tx1"/>
                </a:solidFill>
                <a:latin typeface="Arial" charset="0"/>
                <a:cs typeface="Arial" charset="0"/>
              </a:rPr>
              <a:t>بلّغ عمّا رأيت</a:t>
            </a:r>
            <a:endParaRPr lang="en-AU" sz="4000" dirty="0"/>
          </a:p>
        </p:txBody>
      </p:sp>
      <p:grpSp>
        <p:nvGrpSpPr>
          <p:cNvPr id="11" name="Picture Placeholder 10" descr="This image shows three photos on the top and three photos below of the main potential aquatic pests to keep an eye on. These species include the Asian Green Mussel, Northern Pacific Seastar, Asian Date Mussel,Japanese seaweed, European Fan Worm and Caulerpa taxifolia. "/>
          <p:cNvGrpSpPr>
            <a:grpSpLocks noGrp="1"/>
          </p:cNvGrpSpPr>
          <p:nvPr/>
        </p:nvGrpSpPr>
        <p:grpSpPr>
          <a:xfrm>
            <a:off x="539750" y="1674682"/>
            <a:ext cx="8208963" cy="4435823"/>
            <a:chOff x="251520" y="1056251"/>
            <a:chExt cx="8805090" cy="5547061"/>
          </a:xfrm>
        </p:grpSpPr>
        <p:sp>
          <p:nvSpPr>
            <p:cNvPr id="12" name="Rectangle 11"/>
            <p:cNvSpPr/>
            <p:nvPr/>
          </p:nvSpPr>
          <p:spPr>
            <a:xfrm>
              <a:off x="2928142" y="3351018"/>
              <a:ext cx="1755915" cy="461855"/>
            </a:xfrm>
            <a:prstGeom prst="rect">
              <a:avLst/>
            </a:prstGeom>
          </p:spPr>
          <p:txBody>
            <a:bodyPr wrap="square">
              <a:spAutoFit/>
            </a:bodyPr>
            <a:lstStyle/>
            <a:p>
              <a:pPr>
                <a:buClr>
                  <a:schemeClr val="tx1"/>
                </a:buClr>
              </a:pPr>
              <a:endParaRPr lang="en-AU" altLang="en-US" dirty="0">
                <a:latin typeface="Arial" charset="0"/>
              </a:endParaRPr>
            </a:p>
          </p:txBody>
        </p:sp>
        <p:grpSp>
          <p:nvGrpSpPr>
            <p:cNvPr id="13" name="Group 7"/>
            <p:cNvGrpSpPr/>
            <p:nvPr/>
          </p:nvGrpSpPr>
          <p:grpSpPr>
            <a:xfrm>
              <a:off x="251520" y="1056251"/>
              <a:ext cx="8805090" cy="5139364"/>
              <a:chOff x="251520" y="1003419"/>
              <a:chExt cx="8805090" cy="5139364"/>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003419"/>
                <a:ext cx="2376264" cy="2294767"/>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4248" t="6638" r="5773" b="6854"/>
              <a:stretch/>
            </p:blipFill>
            <p:spPr>
              <a:xfrm>
                <a:off x="2771800" y="1056198"/>
                <a:ext cx="3070395" cy="2266350"/>
              </a:xfrm>
              <a:prstGeom prst="rect">
                <a:avLst/>
              </a:prstGeom>
            </p:spPr>
          </p:pic>
          <p:pic>
            <p:nvPicPr>
              <p:cNvPr id="21" name="Picture 2" descr="http://www.dpi.nsw.gov.au/__data/assets/image/0006/390795/Euro-fan-wo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109083"/>
                <a:ext cx="3044450" cy="22266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ww.dpi.nsw.gov.au/__data/assets/image/0020/385022/Asian-Date-Muss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709" y="3897179"/>
                <a:ext cx="2456068" cy="22008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dpi.nsw.gov.au/fisheries/pests-diseases/images-and-extras/marine-pests/Japanese-Seawe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9338" y="3774895"/>
                <a:ext cx="3088548" cy="236788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3022131" y="6141457"/>
              <a:ext cx="198146" cy="461855"/>
            </a:xfrm>
            <a:prstGeom prst="rect">
              <a:avLst/>
            </a:prstGeom>
          </p:spPr>
          <p:txBody>
            <a:bodyPr wrap="none">
              <a:spAutoFit/>
            </a:bodyPr>
            <a:lstStyle/>
            <a:p>
              <a:pPr>
                <a:buClr>
                  <a:schemeClr val="tx1"/>
                </a:buClr>
              </a:pPr>
              <a:endParaRPr lang="en-AU" altLang="en-US" dirty="0">
                <a:latin typeface="Arial" charset="0"/>
              </a:endParaRPr>
            </a:p>
          </p:txBody>
        </p:sp>
        <p:sp>
          <p:nvSpPr>
            <p:cNvPr id="15" name="Rectangle 14"/>
            <p:cNvSpPr/>
            <p:nvPr/>
          </p:nvSpPr>
          <p:spPr>
            <a:xfrm>
              <a:off x="315732" y="3351018"/>
              <a:ext cx="198146" cy="461855"/>
            </a:xfrm>
            <a:prstGeom prst="rect">
              <a:avLst/>
            </a:prstGeom>
          </p:spPr>
          <p:txBody>
            <a:bodyPr wrap="none">
              <a:spAutoFit/>
            </a:bodyPr>
            <a:lstStyle/>
            <a:p>
              <a:pPr>
                <a:buClr>
                  <a:schemeClr val="tx1"/>
                </a:buClr>
              </a:pPr>
              <a:endParaRPr lang="en-AU" altLang="en-US" dirty="0">
                <a:latin typeface="Arial" charset="0"/>
              </a:endParaRPr>
            </a:p>
          </p:txBody>
        </p:sp>
        <p:sp>
          <p:nvSpPr>
            <p:cNvPr id="16" name="Rectangle 15"/>
            <p:cNvSpPr/>
            <p:nvPr/>
          </p:nvSpPr>
          <p:spPr>
            <a:xfrm>
              <a:off x="301506" y="6129741"/>
              <a:ext cx="198146" cy="461855"/>
            </a:xfrm>
            <a:prstGeom prst="rect">
              <a:avLst/>
            </a:prstGeom>
          </p:spPr>
          <p:txBody>
            <a:bodyPr wrap="none">
              <a:spAutoFit/>
            </a:bodyPr>
            <a:lstStyle/>
            <a:p>
              <a:pPr>
                <a:buClr>
                  <a:schemeClr val="tx1"/>
                </a:buClr>
              </a:pPr>
              <a:endParaRPr lang="en-AU" altLang="en-US" dirty="0">
                <a:latin typeface="Arial" charset="0"/>
              </a:endParaRPr>
            </a:p>
          </p:txBody>
        </p:sp>
        <p:sp>
          <p:nvSpPr>
            <p:cNvPr id="17" name="TextBox 16"/>
            <p:cNvSpPr txBox="1"/>
            <p:nvPr/>
          </p:nvSpPr>
          <p:spPr>
            <a:xfrm>
              <a:off x="6481243" y="3397279"/>
              <a:ext cx="2106282" cy="369332"/>
            </a:xfrm>
            <a:prstGeom prst="rect">
              <a:avLst/>
            </a:prstGeom>
            <a:solidFill>
              <a:schemeClr val="bg1"/>
            </a:solidFill>
          </p:spPr>
          <p:txBody>
            <a:bodyPr wrap="none" rtlCol="0">
              <a:spAutoFit/>
            </a:bodyPr>
            <a:lstStyle/>
            <a:p>
              <a:r>
                <a:rPr lang="en-AU" dirty="0" smtClean="0"/>
                <a:t>European Fan Worm</a:t>
              </a:r>
              <a:endParaRPr lang="en-AU" dirty="0"/>
            </a:p>
          </p:txBody>
        </p:sp>
      </p:grpSp>
      <p:sp>
        <p:nvSpPr>
          <p:cNvPr id="3" name="Rectangle 2"/>
          <p:cNvSpPr/>
          <p:nvPr/>
        </p:nvSpPr>
        <p:spPr>
          <a:xfrm>
            <a:off x="552431" y="3509740"/>
            <a:ext cx="2190022" cy="369332"/>
          </a:xfrm>
          <a:prstGeom prst="rect">
            <a:avLst/>
          </a:prstGeom>
          <a:solidFill>
            <a:schemeClr val="bg1"/>
          </a:solidFill>
        </p:spPr>
        <p:txBody>
          <a:bodyPr wrap="none">
            <a:spAutoFit/>
          </a:bodyPr>
          <a:lstStyle/>
          <a:p>
            <a:pPr algn="r" rtl="1">
              <a:spcBef>
                <a:spcPct val="0"/>
              </a:spcBef>
              <a:buClr>
                <a:schemeClr val="tx1"/>
              </a:buClr>
            </a:pPr>
            <a:r>
              <a:rPr lang="ar-SA" altLang="en-US" dirty="0">
                <a:latin typeface="Arial" charset="0"/>
                <a:cs typeface="Arial" charset="0"/>
              </a:rPr>
              <a:t>بلح البحر الآسيوي الأخضر</a:t>
            </a:r>
          </a:p>
        </p:txBody>
      </p:sp>
      <p:sp>
        <p:nvSpPr>
          <p:cNvPr id="4" name="Rectangle 3"/>
          <p:cNvSpPr/>
          <p:nvPr/>
        </p:nvSpPr>
        <p:spPr>
          <a:xfrm>
            <a:off x="3181489" y="3472746"/>
            <a:ext cx="2600391" cy="369332"/>
          </a:xfrm>
          <a:prstGeom prst="rect">
            <a:avLst/>
          </a:prstGeom>
          <a:solidFill>
            <a:schemeClr val="bg1"/>
          </a:solidFill>
        </p:spPr>
        <p:txBody>
          <a:bodyPr wrap="none">
            <a:spAutoFit/>
          </a:bodyPr>
          <a:lstStyle/>
          <a:p>
            <a:pPr algn="r" rtl="1">
              <a:spcBef>
                <a:spcPct val="0"/>
              </a:spcBef>
              <a:buClr>
                <a:schemeClr val="tx1"/>
              </a:buClr>
            </a:pPr>
            <a:r>
              <a:rPr lang="ar-SA" altLang="en-US" dirty="0">
                <a:latin typeface="Arial" charset="0"/>
                <a:cs typeface="Arial" charset="0"/>
              </a:rPr>
              <a:t>نجمة بحر المحيط الهادئ الشمالي</a:t>
            </a:r>
            <a:endParaRPr lang="en-AU" altLang="en-US" dirty="0">
              <a:latin typeface="Arial" charset="0"/>
              <a:cs typeface="Arial" charset="0"/>
            </a:endParaRPr>
          </a:p>
        </p:txBody>
      </p:sp>
      <p:sp>
        <p:nvSpPr>
          <p:cNvPr id="5" name="Rectangle 4"/>
          <p:cNvSpPr/>
          <p:nvPr/>
        </p:nvSpPr>
        <p:spPr>
          <a:xfrm>
            <a:off x="337228" y="5696784"/>
            <a:ext cx="2855269" cy="369332"/>
          </a:xfrm>
          <a:prstGeom prst="rect">
            <a:avLst/>
          </a:prstGeom>
          <a:solidFill>
            <a:schemeClr val="bg1"/>
          </a:solidFill>
        </p:spPr>
        <p:txBody>
          <a:bodyPr wrap="none">
            <a:spAutoFit/>
          </a:bodyPr>
          <a:lstStyle/>
          <a:p>
            <a:pPr algn="r" rtl="1">
              <a:spcBef>
                <a:spcPct val="0"/>
              </a:spcBef>
              <a:buClr>
                <a:schemeClr val="tx1"/>
              </a:buClr>
            </a:pPr>
            <a:r>
              <a:rPr lang="ar-SA" altLang="en-US" dirty="0">
                <a:latin typeface="Arial" charset="0"/>
                <a:cs typeface="Arial" charset="0"/>
              </a:rPr>
              <a:t>بلح البحر/بلح البحر الحقيبي الآسيوي</a:t>
            </a:r>
            <a:endParaRPr lang="en-AU" altLang="en-US" dirty="0">
              <a:latin typeface="Arial" charset="0"/>
              <a:cs typeface="Arial" charset="0"/>
            </a:endParaRPr>
          </a:p>
        </p:txBody>
      </p:sp>
      <p:sp>
        <p:nvSpPr>
          <p:cNvPr id="6" name="Rectangle 5"/>
          <p:cNvSpPr/>
          <p:nvPr/>
        </p:nvSpPr>
        <p:spPr>
          <a:xfrm>
            <a:off x="3824844" y="5713162"/>
            <a:ext cx="1694695" cy="369332"/>
          </a:xfrm>
          <a:prstGeom prst="rect">
            <a:avLst/>
          </a:prstGeom>
          <a:solidFill>
            <a:schemeClr val="bg1"/>
          </a:solidFill>
        </p:spPr>
        <p:txBody>
          <a:bodyPr wrap="none">
            <a:spAutoFit/>
          </a:bodyPr>
          <a:lstStyle/>
          <a:p>
            <a:pPr algn="r" rtl="1">
              <a:spcBef>
                <a:spcPct val="0"/>
              </a:spcBef>
              <a:buClr>
                <a:schemeClr val="tx1"/>
              </a:buClr>
            </a:pPr>
            <a:r>
              <a:rPr lang="ar-LB" altLang="en-US" dirty="0">
                <a:latin typeface="Arial" charset="0"/>
                <a:cs typeface="Arial" charset="0"/>
              </a:rPr>
              <a:t>حشيش</a:t>
            </a:r>
            <a:r>
              <a:rPr lang="ar-SA" altLang="en-US" dirty="0">
                <a:latin typeface="Arial" charset="0"/>
                <a:cs typeface="Arial" charset="0"/>
              </a:rPr>
              <a:t> البحر الياباني</a:t>
            </a:r>
            <a:endParaRPr lang="en-AU" altLang="en-US" dirty="0">
              <a:latin typeface="Arial" charset="0"/>
              <a:cs typeface="Arial" charset="0"/>
            </a:endParaRPr>
          </a:p>
        </p:txBody>
      </p:sp>
      <p:sp>
        <p:nvSpPr>
          <p:cNvPr id="25" name="Rectangle 1"/>
          <p:cNvSpPr>
            <a:spLocks noChangeArrowheads="1"/>
          </p:cNvSpPr>
          <p:nvPr/>
        </p:nvSpPr>
        <p:spPr bwMode="auto">
          <a:xfrm>
            <a:off x="6337274" y="3475038"/>
            <a:ext cx="20780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SA" altLang="en-US" dirty="0"/>
              <a:t>الدودة المروحية الأوروبيّة</a:t>
            </a:r>
            <a:endParaRPr lang="en-AU" altLang="en-US" dirty="0"/>
          </a:p>
        </p:txBody>
      </p:sp>
      <p:pic>
        <p:nvPicPr>
          <p:cNvPr id="26"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823" y="3898749"/>
            <a:ext cx="2520940" cy="189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0"/>
          <p:cNvSpPr>
            <a:spLocks noChangeArrowheads="1"/>
          </p:cNvSpPr>
          <p:nvPr/>
        </p:nvSpPr>
        <p:spPr bwMode="auto">
          <a:xfrm>
            <a:off x="6680174" y="5748678"/>
            <a:ext cx="13922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eaLnBrk="1" hangingPunct="1">
              <a:spcBef>
                <a:spcPct val="0"/>
              </a:spcBef>
              <a:buFontTx/>
              <a:buNone/>
            </a:pPr>
            <a:r>
              <a:rPr lang="ar-LB" altLang="en-US" sz="1800" dirty="0">
                <a:solidFill>
                  <a:schemeClr val="tx1"/>
                </a:solidFill>
                <a:latin typeface="Calibri" pitchFamily="34" charset="0"/>
                <a:cs typeface="Arial" charset="0"/>
              </a:rPr>
              <a:t>كولربا تاكسيفوليا</a:t>
            </a:r>
            <a:endParaRPr lang="en-AU" altLang="en-US" sz="1800" dirty="0">
              <a:solidFill>
                <a:schemeClr val="tx1"/>
              </a:solidFill>
              <a:latin typeface="Calibri" pitchFamily="34" charset="0"/>
              <a:cs typeface="Arial" charset="0"/>
            </a:endParaRPr>
          </a:p>
        </p:txBody>
      </p:sp>
    </p:spTree>
    <p:extLst>
      <p:ext uri="{BB962C8B-B14F-4D97-AF65-F5344CB8AC3E}">
        <p14:creationId xmlns:p14="http://schemas.microsoft.com/office/powerpoint/2010/main" val="223354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defTabSz="457200" rtl="0">
              <a:spcBef>
                <a:spcPct val="0"/>
              </a:spcBef>
            </a:pPr>
            <a:r>
              <a:rPr lang="ar-SA" altLang="en-US" sz="4000" b="1" dirty="0" smtClean="0">
                <a:solidFill>
                  <a:schemeClr val="tx1"/>
                </a:solidFill>
                <a:latin typeface="Arial" charset="0"/>
                <a:cs typeface="Arial" charset="0"/>
              </a:rPr>
              <a:t>احذر هذه الأجناس عالية الخطورة!</a:t>
            </a:r>
            <a:r>
              <a:rPr lang="en-AU" altLang="en-US" sz="4000" b="1" dirty="0" smtClean="0">
                <a:solidFill>
                  <a:srgbClr val="10DA28"/>
                </a:solidFill>
                <a:latin typeface="Arial" charset="0"/>
              </a:rPr>
              <a:t/>
            </a:r>
            <a:br>
              <a:rPr lang="en-AU" altLang="en-US" sz="4000" b="1" dirty="0" smtClean="0">
                <a:solidFill>
                  <a:srgbClr val="10DA28"/>
                </a:solidFill>
                <a:latin typeface="Arial" charset="0"/>
              </a:rPr>
            </a:br>
            <a:r>
              <a:rPr lang="ar-SA" altLang="en-US" sz="4000" dirty="0" smtClean="0">
                <a:solidFill>
                  <a:schemeClr val="tx1"/>
                </a:solidFill>
                <a:latin typeface="Arial" charset="0"/>
                <a:cs typeface="Arial" charset="0"/>
              </a:rPr>
              <a:t>بلّغ عمّا رأيت</a:t>
            </a:r>
            <a:endParaRPr lang="en-AU" sz="4000" dirty="0"/>
          </a:p>
        </p:txBody>
      </p:sp>
      <p:grpSp>
        <p:nvGrpSpPr>
          <p:cNvPr id="4" name="Picture Placeholder 3" descr="This image six more photos, three on the top and three below.  The high risk species in these photos include Caulerpa taxifolia, New Zealand Screw Shell, Black striped mussel, slipper limpet, asian shore crab and brush clawed shore crab. "/>
          <p:cNvGrpSpPr>
            <a:grpSpLocks noGrp="1"/>
          </p:cNvGrpSpPr>
          <p:nvPr/>
        </p:nvGrpSpPr>
        <p:grpSpPr>
          <a:xfrm>
            <a:off x="539750" y="1557338"/>
            <a:ext cx="8208963" cy="4348509"/>
            <a:chOff x="145682" y="1411842"/>
            <a:chExt cx="8862546" cy="479948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682" y="1411842"/>
              <a:ext cx="2742808" cy="2057106"/>
            </a:xfrm>
            <a:prstGeom prst="rect">
              <a:avLst/>
            </a:prstGeom>
          </p:spPr>
        </p:pic>
        <p:pic>
          <p:nvPicPr>
            <p:cNvPr id="6" name="Picture 2" descr="http://www.dpi.nsw.gov.au/fisheries/pests-diseases/images-and-extras/marine-pests/NZ-screw-shel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1984" y="1411843"/>
              <a:ext cx="2922350" cy="20571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dpi.nsw.gov.au/__data/assets/image/0006/559815/Black-stripedMuss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887" y="1484783"/>
              <a:ext cx="2912341" cy="1911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dpi.nsw.gov.au/fisheries/pests-diseases/images-and-extras/marine-pests/Asian-Shore-Cr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9615" y="3981463"/>
              <a:ext cx="3086945" cy="18763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dpi.nsw.gov.au/fisheries/pests-diseases/images-and-extras/marine-pests/Slipper-Limp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82" y="3995246"/>
              <a:ext cx="2688228" cy="1829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dpi.nsw.gov.au/fisheries/pests-diseases/images-and-extras/marine-pests/Brush-Clawed-Shore-Cra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0369" y="3925315"/>
              <a:ext cx="2363376" cy="19463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07592" y="3468949"/>
              <a:ext cx="2346533" cy="339696"/>
            </a:xfrm>
            <a:prstGeom prst="rect">
              <a:avLst/>
            </a:prstGeom>
            <a:solidFill>
              <a:schemeClr val="bg1"/>
            </a:solidFill>
          </p:spPr>
          <p:txBody>
            <a:bodyPr wrap="square" rtlCol="0">
              <a:spAutoFit/>
            </a:bodyPr>
            <a:lstStyle/>
            <a:p>
              <a:r>
                <a:rPr lang="en-AU" sz="1400" dirty="0" smtClean="0"/>
                <a:t>New Zealand Screw Shell</a:t>
              </a:r>
              <a:endParaRPr lang="en-AU" sz="1400" dirty="0"/>
            </a:p>
          </p:txBody>
        </p:sp>
        <p:sp>
          <p:nvSpPr>
            <p:cNvPr id="12" name="TextBox 11"/>
            <p:cNvSpPr txBox="1"/>
            <p:nvPr/>
          </p:nvSpPr>
          <p:spPr>
            <a:xfrm>
              <a:off x="6070879" y="3396007"/>
              <a:ext cx="2004186" cy="339696"/>
            </a:xfrm>
            <a:prstGeom prst="rect">
              <a:avLst/>
            </a:prstGeom>
            <a:solidFill>
              <a:schemeClr val="bg1"/>
            </a:solidFill>
          </p:spPr>
          <p:txBody>
            <a:bodyPr wrap="square" rtlCol="0">
              <a:spAutoFit/>
            </a:bodyPr>
            <a:lstStyle/>
            <a:p>
              <a:r>
                <a:rPr lang="en-AU" sz="1400" dirty="0" smtClean="0"/>
                <a:t>Black striped mussel</a:t>
              </a:r>
              <a:endParaRPr lang="en-AU" sz="1400" dirty="0"/>
            </a:p>
          </p:txBody>
        </p:sp>
        <p:sp>
          <p:nvSpPr>
            <p:cNvPr id="13" name="TextBox 12"/>
            <p:cNvSpPr txBox="1"/>
            <p:nvPr/>
          </p:nvSpPr>
          <p:spPr>
            <a:xfrm>
              <a:off x="254521" y="5824295"/>
              <a:ext cx="1235275" cy="307777"/>
            </a:xfrm>
            <a:prstGeom prst="rect">
              <a:avLst/>
            </a:prstGeom>
            <a:solidFill>
              <a:schemeClr val="bg1"/>
            </a:solidFill>
          </p:spPr>
          <p:txBody>
            <a:bodyPr wrap="none" rtlCol="0">
              <a:spAutoFit/>
            </a:bodyPr>
            <a:lstStyle/>
            <a:p>
              <a:r>
                <a:rPr lang="en-AU" sz="1400" dirty="0" smtClean="0"/>
                <a:t>Slipper Limpet</a:t>
              </a:r>
              <a:endParaRPr lang="en-AU" sz="1400" dirty="0"/>
            </a:p>
          </p:txBody>
        </p:sp>
        <p:sp>
          <p:nvSpPr>
            <p:cNvPr id="14" name="TextBox 13"/>
            <p:cNvSpPr txBox="1"/>
            <p:nvPr/>
          </p:nvSpPr>
          <p:spPr>
            <a:xfrm>
              <a:off x="2998965" y="5853418"/>
              <a:ext cx="1419363" cy="307777"/>
            </a:xfrm>
            <a:prstGeom prst="rect">
              <a:avLst/>
            </a:prstGeom>
            <a:solidFill>
              <a:schemeClr val="bg1"/>
            </a:solidFill>
          </p:spPr>
          <p:txBody>
            <a:bodyPr wrap="none" rtlCol="0">
              <a:spAutoFit/>
            </a:bodyPr>
            <a:lstStyle/>
            <a:p>
              <a:r>
                <a:rPr lang="en-AU" sz="1400" dirty="0" smtClean="0"/>
                <a:t>Asian Shore Crab</a:t>
              </a:r>
              <a:endParaRPr lang="en-AU" sz="1400" dirty="0"/>
            </a:p>
          </p:txBody>
        </p:sp>
        <p:sp>
          <p:nvSpPr>
            <p:cNvPr id="15" name="TextBox 14"/>
            <p:cNvSpPr txBox="1"/>
            <p:nvPr/>
          </p:nvSpPr>
          <p:spPr>
            <a:xfrm>
              <a:off x="6271011" y="5871627"/>
              <a:ext cx="2115019" cy="339696"/>
            </a:xfrm>
            <a:prstGeom prst="rect">
              <a:avLst/>
            </a:prstGeom>
            <a:solidFill>
              <a:schemeClr val="bg1"/>
            </a:solidFill>
          </p:spPr>
          <p:txBody>
            <a:bodyPr wrap="square" rtlCol="0">
              <a:spAutoFit/>
            </a:bodyPr>
            <a:lstStyle/>
            <a:p>
              <a:r>
                <a:rPr lang="en-AU" sz="1400" dirty="0" smtClean="0"/>
                <a:t>Brush clawed shore crab</a:t>
              </a:r>
              <a:endParaRPr lang="en-AU" sz="1400" dirty="0"/>
            </a:p>
          </p:txBody>
        </p:sp>
      </p:grpSp>
      <p:sp>
        <p:nvSpPr>
          <p:cNvPr id="16" name="TextBox 15"/>
          <p:cNvSpPr txBox="1"/>
          <p:nvPr/>
        </p:nvSpPr>
        <p:spPr>
          <a:xfrm>
            <a:off x="539552" y="3429000"/>
            <a:ext cx="1456232" cy="307777"/>
          </a:xfrm>
          <a:prstGeom prst="rect">
            <a:avLst/>
          </a:prstGeom>
          <a:solidFill>
            <a:schemeClr val="bg1"/>
          </a:solidFill>
        </p:spPr>
        <p:txBody>
          <a:bodyPr wrap="none" rtlCol="0">
            <a:spAutoFit/>
          </a:bodyPr>
          <a:lstStyle/>
          <a:p>
            <a:r>
              <a:rPr lang="en-AU" sz="1400" dirty="0" err="1" smtClean="0"/>
              <a:t>Caulerpa</a:t>
            </a:r>
            <a:r>
              <a:rPr lang="en-AU" sz="1400" dirty="0" smtClean="0"/>
              <a:t> </a:t>
            </a:r>
            <a:r>
              <a:rPr lang="en-AU" sz="1400" dirty="0" err="1" smtClean="0"/>
              <a:t>taxifolia</a:t>
            </a:r>
            <a:endParaRPr lang="en-AU" sz="1400" dirty="0"/>
          </a:p>
        </p:txBody>
      </p:sp>
    </p:spTree>
    <p:extLst>
      <p:ext uri="{BB962C8B-B14F-4D97-AF65-F5344CB8AC3E}">
        <p14:creationId xmlns:p14="http://schemas.microsoft.com/office/powerpoint/2010/main" val="36375946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descr="This image shows just text. The text reads as follows:  To report a sighting of an aquatic pest, phone: 02 4916 3877 (recorded 24 service), or email: aquatic.pests@dpi.nsw.gov.au&#10;Report suspicious freshwater weeds to your local council weeds officer, or phone NSW Weeds Hotline: 1800 680 244 or email: weeds@dpi.nsw.gov.au. If you see something unusual: take photographs, freeze samples if possible and record location (GPS points if possible). &#10;&#10;If you see something unusual&#10;Take photographs &#10;Freeze samples if possible&#10;Record location (GPS points if possible)&#10;&#10;&#10;&#10;"/>
          <p:cNvSpPr>
            <a:spLocks noGrp="1"/>
          </p:cNvSpPr>
          <p:nvPr>
            <p:ph type="pic" sz="quarter" idx="4294967295"/>
          </p:nvPr>
        </p:nvSpPr>
        <p:spPr>
          <a:xfrm>
            <a:off x="469256" y="436909"/>
            <a:ext cx="8424862" cy="5688161"/>
          </a:xfrm>
          <a:prstGeom prst="rect">
            <a:avLst/>
          </a:prstGeom>
        </p:spPr>
      </p:sp>
      <p:grpSp>
        <p:nvGrpSpPr>
          <p:cNvPr id="7" name="Group 6"/>
          <p:cNvGrpSpPr/>
          <p:nvPr/>
        </p:nvGrpSpPr>
        <p:grpSpPr>
          <a:xfrm>
            <a:off x="683568" y="476672"/>
            <a:ext cx="6291263" cy="5113337"/>
            <a:chOff x="1397000" y="836613"/>
            <a:chExt cx="6291263" cy="5113337"/>
          </a:xfrm>
        </p:grpSpPr>
        <p:sp>
          <p:nvSpPr>
            <p:cNvPr id="8" name="Rectangle 3"/>
            <p:cNvSpPr txBox="1">
              <a:spLocks noChangeArrowheads="1"/>
            </p:cNvSpPr>
            <p:nvPr/>
          </p:nvSpPr>
          <p:spPr>
            <a:xfrm>
              <a:off x="1397000" y="4076700"/>
              <a:ext cx="6267450" cy="1873250"/>
            </a:xfrm>
            <a:prstGeom prst="rect">
              <a:avLst/>
            </a:prstGeom>
            <a:solidFill>
              <a:schemeClr val="bg1"/>
            </a:solidFill>
          </p:spPr>
          <p:txBody>
            <a:bodyPr>
              <a:normAutofit fontScale="25000" lnSpcReduction="20000"/>
            </a:bodyPr>
            <a:lstStyle>
              <a:lvl1pPr marL="342900" indent="-342900" algn="l" defTabSz="457200" rtl="0" eaLnBrk="1" latinLnBrk="0" hangingPunct="1">
                <a:spcBef>
                  <a:spcPct val="20000"/>
                </a:spcBef>
                <a:buFont typeface="Arial"/>
                <a:buChar char="•"/>
                <a:defRPr sz="2800" b="0" i="0" kern="1200">
                  <a:solidFill>
                    <a:srgbClr val="002664"/>
                  </a:solidFill>
                  <a:latin typeface="Helvetica"/>
                  <a:ea typeface="+mn-ea"/>
                  <a:cs typeface="Helvetica"/>
                </a:defRPr>
              </a:lvl1pPr>
              <a:lvl2pPr marL="742950" indent="-285750" algn="l" defTabSz="457200" rtl="0" eaLnBrk="1" latinLnBrk="0" hangingPunct="1">
                <a:spcBef>
                  <a:spcPct val="20000"/>
                </a:spcBef>
                <a:buFont typeface="Arial"/>
                <a:buChar char="–"/>
                <a:defRPr sz="2400" b="0" i="0" kern="1200">
                  <a:solidFill>
                    <a:srgbClr val="002664"/>
                  </a:solidFill>
                  <a:latin typeface="Helvetica"/>
                  <a:ea typeface="+mn-ea"/>
                  <a:cs typeface="Helvetica"/>
                </a:defRPr>
              </a:lvl2pPr>
              <a:lvl3pPr marL="1143000" indent="-228600" algn="l" defTabSz="457200" rtl="0" eaLnBrk="1" latinLnBrk="0" hangingPunct="1">
                <a:spcBef>
                  <a:spcPct val="20000"/>
                </a:spcBef>
                <a:buFont typeface="Arial"/>
                <a:buChar char="•"/>
                <a:defRPr sz="2000" b="0" i="0" kern="1200">
                  <a:solidFill>
                    <a:srgbClr val="002664"/>
                  </a:solidFill>
                  <a:latin typeface="Helvetica"/>
                  <a:ea typeface="+mn-ea"/>
                  <a:cs typeface="Helvetica"/>
                </a:defRPr>
              </a:lvl3pPr>
              <a:lvl4pPr marL="1600200" indent="-228600" algn="l" defTabSz="457200" rtl="0" eaLnBrk="1" latinLnBrk="0" hangingPunct="1">
                <a:spcBef>
                  <a:spcPct val="20000"/>
                </a:spcBef>
                <a:buFont typeface="Arial"/>
                <a:buChar char="–"/>
                <a:defRPr sz="1800" b="0" i="0" kern="1200">
                  <a:solidFill>
                    <a:srgbClr val="002664"/>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002664"/>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spcAft>
                  <a:spcPts val="0"/>
                </a:spcAft>
                <a:buFont typeface="Wingdings" pitchFamily="2" charset="2"/>
                <a:buNone/>
                <a:defRPr/>
              </a:pPr>
              <a:endParaRPr lang="en-AU" altLang="en-US" sz="5000" dirty="0" smtClean="0">
                <a:latin typeface="Arial" charset="0"/>
              </a:endParaRPr>
            </a:p>
            <a:p>
              <a:pPr algn="ctr" rtl="1" fontAlgn="auto">
                <a:spcAft>
                  <a:spcPts val="0"/>
                </a:spcAft>
                <a:buFont typeface="Wingdings" pitchFamily="2" charset="2"/>
                <a:buNone/>
                <a:defRPr/>
              </a:pPr>
              <a:r>
                <a:rPr lang="ar-SA" altLang="en-US" sz="9600" b="1" dirty="0" smtClean="0">
                  <a:latin typeface="Arial" charset="0"/>
                </a:rPr>
                <a:t>إذا رأيت ما هو غير طبيعي</a:t>
              </a:r>
              <a:endParaRPr lang="en-AU" altLang="en-US" sz="9600" dirty="0" smtClean="0">
                <a:latin typeface="Arial" charset="0"/>
              </a:endParaRPr>
            </a:p>
            <a:p>
              <a:pPr lvl="1" algn="r" rtl="1" fontAlgn="auto">
                <a:spcAft>
                  <a:spcPts val="0"/>
                </a:spcAft>
                <a:buFont typeface="Wingdings" pitchFamily="2" charset="2"/>
                <a:buChar char="§"/>
                <a:defRPr/>
              </a:pPr>
              <a:r>
                <a:rPr lang="ar-SA" altLang="en-US" sz="9600" dirty="0" smtClean="0">
                  <a:latin typeface="Arial" charset="0"/>
                </a:rPr>
                <a:t>التقط صوراً له</a:t>
              </a:r>
              <a:endParaRPr lang="en-AU" altLang="en-US" sz="9600" dirty="0" smtClean="0">
                <a:latin typeface="Arial" charset="0"/>
              </a:endParaRPr>
            </a:p>
            <a:p>
              <a:pPr lvl="1" algn="r" rtl="1" fontAlgn="auto">
                <a:spcAft>
                  <a:spcPts val="0"/>
                </a:spcAft>
                <a:buFont typeface="Wingdings" pitchFamily="2" charset="2"/>
                <a:buChar char="§"/>
                <a:defRPr/>
              </a:pPr>
              <a:r>
                <a:rPr lang="ar-SA" altLang="en-US" sz="9600" dirty="0" smtClean="0">
                  <a:latin typeface="Arial" charset="0"/>
                </a:rPr>
                <a:t>ضع عيّنات منه في الثلاجة إن أمكن</a:t>
              </a:r>
              <a:endParaRPr lang="en-AU" altLang="en-US" sz="9600" dirty="0" smtClean="0">
                <a:latin typeface="Arial" charset="0"/>
              </a:endParaRPr>
            </a:p>
            <a:p>
              <a:pPr lvl="1" algn="r" rtl="1" fontAlgn="auto">
                <a:spcAft>
                  <a:spcPts val="0"/>
                </a:spcAft>
                <a:buFont typeface="Wingdings" pitchFamily="2" charset="2"/>
                <a:buChar char="§"/>
                <a:defRPr/>
              </a:pPr>
              <a:r>
                <a:rPr lang="ar-SA" altLang="en-US" sz="9600" dirty="0" smtClean="0">
                  <a:latin typeface="Arial" charset="0"/>
                </a:rPr>
                <a:t>سجّل موقعه (بتحديد نقاطه باستخدام جهاز تحديد المواقع </a:t>
              </a:r>
              <a:r>
                <a:rPr lang="en-AU" altLang="en-US" sz="9600" dirty="0" smtClean="0">
                  <a:latin typeface="Arial" charset="0"/>
                </a:rPr>
                <a:t>GPS</a:t>
              </a:r>
              <a:r>
                <a:rPr lang="ar-SA" altLang="en-US" sz="9600" dirty="0" smtClean="0">
                  <a:latin typeface="Arial" charset="0"/>
                </a:rPr>
                <a:t> إذا أمكن</a:t>
              </a:r>
              <a:r>
                <a:rPr lang="ar-SA" altLang="en-US" sz="5000" dirty="0" smtClean="0">
                  <a:latin typeface="Arial" charset="0"/>
                </a:rPr>
                <a:t>)</a:t>
              </a:r>
            </a:p>
            <a:p>
              <a:pPr lvl="1" fontAlgn="auto">
                <a:spcAft>
                  <a:spcPts val="0"/>
                </a:spcAft>
                <a:buFontTx/>
                <a:buNone/>
                <a:defRPr/>
              </a:pPr>
              <a:endParaRPr lang="en-AU" altLang="en-US" dirty="0" smtClean="0">
                <a:latin typeface="Arial" charset="0"/>
              </a:endParaRPr>
            </a:p>
            <a:p>
              <a:pPr lvl="1" fontAlgn="auto">
                <a:spcAft>
                  <a:spcPts val="0"/>
                </a:spcAft>
                <a:buFontTx/>
                <a:buNone/>
                <a:defRPr/>
              </a:pPr>
              <a:endParaRPr lang="en-AU" altLang="en-US" dirty="0" smtClean="0">
                <a:latin typeface="Arial" charset="0"/>
              </a:endParaRPr>
            </a:p>
          </p:txBody>
        </p:sp>
        <p:grpSp>
          <p:nvGrpSpPr>
            <p:cNvPr id="9" name="Group 12"/>
            <p:cNvGrpSpPr>
              <a:grpSpLocks/>
            </p:cNvGrpSpPr>
            <p:nvPr/>
          </p:nvGrpSpPr>
          <p:grpSpPr bwMode="auto">
            <a:xfrm>
              <a:off x="1403350" y="836613"/>
              <a:ext cx="6254750" cy="1166224"/>
              <a:chOff x="1175584" y="1115281"/>
              <a:chExt cx="6462643" cy="1375865"/>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571" y="1833706"/>
                <a:ext cx="2450656" cy="65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9"/>
              <p:cNvGrpSpPr>
                <a:grpSpLocks/>
              </p:cNvGrpSpPr>
              <p:nvPr/>
            </p:nvGrpSpPr>
            <p:grpSpPr bwMode="auto">
              <a:xfrm>
                <a:off x="1175584" y="1115281"/>
                <a:ext cx="6460220" cy="1375865"/>
                <a:chOff x="1066492" y="1412776"/>
                <a:chExt cx="6460220" cy="1375865"/>
              </a:xfrm>
            </p:grpSpPr>
            <p:sp>
              <p:nvSpPr>
                <p:cNvPr id="18" name="TextBox 5"/>
                <p:cNvSpPr txBox="1">
                  <a:spLocks noChangeArrowheads="1"/>
                </p:cNvSpPr>
                <p:nvPr/>
              </p:nvSpPr>
              <p:spPr bwMode="auto">
                <a:xfrm>
                  <a:off x="1079613" y="2316607"/>
                  <a:ext cx="4026362" cy="4720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algn="r" eaLnBrk="1" hangingPunct="1">
                    <a:spcBef>
                      <a:spcPct val="0"/>
                    </a:spcBef>
                    <a:buFontTx/>
                    <a:buNone/>
                  </a:pPr>
                  <a:r>
                    <a:rPr lang="en-AU" altLang="en-US" sz="2000" dirty="0" smtClean="0">
                      <a:solidFill>
                        <a:schemeClr val="tx1"/>
                      </a:solidFill>
                      <a:latin typeface="Calibri" pitchFamily="34" charset="0"/>
                      <a:cs typeface="Arial" charset="0"/>
                      <a:hlinkClick r:id="rId3"/>
                    </a:rPr>
                    <a:t>aquatic.pests@dpi.nsw.gov.au</a:t>
                  </a:r>
                  <a:endParaRPr lang="en-AU" altLang="en-US" sz="2000" dirty="0">
                    <a:solidFill>
                      <a:schemeClr val="tx1"/>
                    </a:solidFill>
                    <a:latin typeface="Calibri" pitchFamily="34" charset="0"/>
                    <a:cs typeface="Arial" charset="0"/>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492" y="1412776"/>
                  <a:ext cx="6460220" cy="7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20"/>
            <p:cNvGrpSpPr>
              <a:grpSpLocks/>
            </p:cNvGrpSpPr>
            <p:nvPr/>
          </p:nvGrpSpPr>
          <p:grpSpPr bwMode="auto">
            <a:xfrm>
              <a:off x="1619250" y="2276475"/>
              <a:ext cx="6069013" cy="1619250"/>
              <a:chOff x="1898884" y="2351436"/>
              <a:chExt cx="6163790" cy="1619017"/>
            </a:xfrm>
          </p:grpSpPr>
          <p:sp>
            <p:nvSpPr>
              <p:cNvPr id="11" name="TextBox 7"/>
              <p:cNvSpPr txBox="1">
                <a:spLocks noChangeArrowheads="1"/>
              </p:cNvSpPr>
              <p:nvPr/>
            </p:nvSpPr>
            <p:spPr bwMode="auto">
              <a:xfrm>
                <a:off x="5753873" y="3600158"/>
                <a:ext cx="2308801" cy="366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eaLnBrk="1" hangingPunct="1">
                  <a:spcBef>
                    <a:spcPct val="0"/>
                  </a:spcBef>
                  <a:buFontTx/>
                  <a:buNone/>
                </a:pPr>
                <a:endParaRPr lang="en-AU" altLang="en-US" sz="1800">
                  <a:solidFill>
                    <a:schemeClr val="tx1"/>
                  </a:solidFill>
                  <a:latin typeface="Calibri" pitchFamily="34" charset="0"/>
                  <a:cs typeface="Arial" charset="0"/>
                </a:endParaRPr>
              </a:p>
            </p:txBody>
          </p:sp>
          <p:grpSp>
            <p:nvGrpSpPr>
              <p:cNvPr id="12" name="Group 18"/>
              <p:cNvGrpSpPr>
                <a:grpSpLocks/>
              </p:cNvGrpSpPr>
              <p:nvPr/>
            </p:nvGrpSpPr>
            <p:grpSpPr bwMode="auto">
              <a:xfrm>
                <a:off x="1898884" y="2351436"/>
                <a:ext cx="6163790" cy="1619017"/>
                <a:chOff x="1278515" y="2647743"/>
                <a:chExt cx="6518069" cy="1811811"/>
              </a:xfrm>
            </p:grpSpPr>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515" y="2647743"/>
                  <a:ext cx="6518069" cy="10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p:cNvSpPr txBox="1">
                  <a:spLocks noChangeArrowheads="1"/>
                </p:cNvSpPr>
                <p:nvPr/>
              </p:nvSpPr>
              <p:spPr bwMode="auto">
                <a:xfrm>
                  <a:off x="1278515" y="3674436"/>
                  <a:ext cx="4098728" cy="785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rgbClr val="002664"/>
                      </a:solidFill>
                      <a:latin typeface="Helvetica" pitchFamily="34" charset="0"/>
                      <a:cs typeface="Helvetica" pitchFamily="34" charset="0"/>
                    </a:defRPr>
                  </a:lvl1pPr>
                  <a:lvl2pPr marL="742950" indent="-285750" eaLnBrk="0" hangingPunct="0">
                    <a:spcBef>
                      <a:spcPct val="20000"/>
                    </a:spcBef>
                    <a:buFont typeface="Arial" charset="0"/>
                    <a:buChar char="–"/>
                    <a:defRPr sz="2400">
                      <a:solidFill>
                        <a:srgbClr val="002664"/>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rgbClr val="002664"/>
                      </a:solidFill>
                      <a:latin typeface="Helvetica" pitchFamily="34" charset="0"/>
                      <a:cs typeface="Helvetica" pitchFamily="34" charset="0"/>
                    </a:defRPr>
                  </a:lvl3pPr>
                  <a:lvl4pPr marL="1600200" indent="-228600" eaLnBrk="0" hangingPunct="0">
                    <a:spcBef>
                      <a:spcPct val="20000"/>
                    </a:spcBef>
                    <a:buFont typeface="Arial" charset="0"/>
                    <a:buChar char="–"/>
                    <a:defRPr>
                      <a:solidFill>
                        <a:srgbClr val="002664"/>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rgbClr val="002664"/>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rgbClr val="002664"/>
                      </a:solidFill>
                      <a:latin typeface="Helvetica" pitchFamily="34" charset="0"/>
                      <a:cs typeface="Helvetica" pitchFamily="34" charset="0"/>
                    </a:defRPr>
                  </a:lvl9pPr>
                </a:lstStyle>
                <a:p>
                  <a:pPr algn="r" eaLnBrk="1" hangingPunct="1">
                    <a:spcBef>
                      <a:spcPct val="0"/>
                    </a:spcBef>
                    <a:buFontTx/>
                    <a:buNone/>
                  </a:pPr>
                  <a:r>
                    <a:rPr lang="en-AU" altLang="en-US" sz="2000">
                      <a:solidFill>
                        <a:schemeClr val="tx1"/>
                      </a:solidFill>
                      <a:latin typeface="Calibri" pitchFamily="34" charset="0"/>
                      <a:cs typeface="Arial" charset="0"/>
                      <a:hlinkClick r:id="rId3"/>
                    </a:rPr>
                    <a:t>weeds@dpi.nsw.gov.au</a:t>
                  </a:r>
                  <a:endParaRPr lang="en-AU" altLang="en-US" sz="2000">
                    <a:solidFill>
                      <a:schemeClr val="tx1"/>
                    </a:solidFill>
                    <a:latin typeface="Calibri" pitchFamily="34" charset="0"/>
                    <a:cs typeface="Arial" charset="0"/>
                  </a:endParaRPr>
                </a:p>
                <a:p>
                  <a:pPr eaLnBrk="1" hangingPunct="1">
                    <a:spcBef>
                      <a:spcPct val="0"/>
                    </a:spcBef>
                    <a:buFontTx/>
                    <a:buNone/>
                  </a:pPr>
                  <a:endParaRPr lang="en-AU" altLang="en-US" sz="2000">
                    <a:solidFill>
                      <a:schemeClr val="tx1"/>
                    </a:solidFill>
                    <a:latin typeface="Calibri" pitchFamily="34" charset="0"/>
                    <a:cs typeface="Arial" charset="0"/>
                  </a:endParaRPr>
                </a:p>
              </p:txBody>
            </p:sp>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3767" y="3635372"/>
                  <a:ext cx="2456819" cy="41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33765274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altLang="en-US" sz="4400" b="1" dirty="0">
                <a:solidFill>
                  <a:schemeClr val="tx1"/>
                </a:solidFill>
              </a:rPr>
              <a:t>رسالة تأخذها معك</a:t>
            </a:r>
            <a:r>
              <a:rPr lang="en-US" altLang="en-US" b="1" dirty="0">
                <a:solidFill>
                  <a:srgbClr val="0AD85D"/>
                </a:solidFill>
              </a:rPr>
              <a:t/>
            </a:r>
            <a:br>
              <a:rPr lang="en-US" altLang="en-US" b="1" dirty="0">
                <a:solidFill>
                  <a:srgbClr val="0AD85D"/>
                </a:solidFill>
              </a:rPr>
            </a:br>
            <a:r>
              <a:rPr lang="en-AU" altLang="en-US" sz="2700" dirty="0" smtClean="0">
                <a:solidFill>
                  <a:schemeClr val="tx1"/>
                </a:solidFill>
                <a:latin typeface="Calibri" pitchFamily="34" charset="0"/>
                <a:cs typeface="Arial" charset="0"/>
              </a:rPr>
              <a:t>We </a:t>
            </a:r>
            <a:r>
              <a:rPr lang="en-AU" altLang="en-US" sz="2700" dirty="0">
                <a:solidFill>
                  <a:schemeClr val="tx1"/>
                </a:solidFill>
                <a:latin typeface="Calibri" pitchFamily="34" charset="0"/>
                <a:cs typeface="Arial" charset="0"/>
              </a:rPr>
              <a:t>want you to talk to your community</a:t>
            </a:r>
            <a:br>
              <a:rPr lang="en-AU" altLang="en-US" sz="2700" dirty="0">
                <a:solidFill>
                  <a:schemeClr val="tx1"/>
                </a:solidFill>
                <a:latin typeface="Calibri" pitchFamily="34" charset="0"/>
                <a:cs typeface="Arial" charset="0"/>
              </a:rPr>
            </a:br>
            <a:endParaRPr lang="en-AU" sz="2700" dirty="0">
              <a:solidFill>
                <a:schemeClr val="tx1"/>
              </a:solidFill>
            </a:endParaRPr>
          </a:p>
        </p:txBody>
      </p:sp>
      <p:pic>
        <p:nvPicPr>
          <p:cNvPr id="10" name="Picture Placeholder 9" descr="This image shows three photos. The left hand photo shows a  father and son sitting on the edge of a jetty and fishing together. It is the morning.  The middle photo shows the back of two fishermen both fishing from the edge of a wharf. The right hand photo shows people picnicking together. They are sitting down on low chairs and on blankets under the shade of a tree with a river in the background.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367" b="22367"/>
          <a:stretch>
            <a:fillRect/>
          </a:stretch>
        </p:blipFill>
        <p:spPr/>
      </p:pic>
      <p:sp>
        <p:nvSpPr>
          <p:cNvPr id="3" name="Text Placeholder 2"/>
          <p:cNvSpPr>
            <a:spLocks noGrp="1"/>
          </p:cNvSpPr>
          <p:nvPr>
            <p:ph type="body" sz="quarter" idx="11"/>
          </p:nvPr>
        </p:nvSpPr>
        <p:spPr>
          <a:solidFill>
            <a:schemeClr val="bg1"/>
          </a:solidFill>
        </p:spPr>
        <p:txBody>
          <a:bodyPr>
            <a:normAutofit lnSpcReduction="10000"/>
          </a:bodyPr>
          <a:lstStyle/>
          <a:p>
            <a:pPr marL="0" indent="0">
              <a:buNone/>
            </a:pPr>
            <a:r>
              <a:rPr lang="ar-SA" altLang="en-US" dirty="0">
                <a:latin typeface="Arial" charset="0"/>
              </a:rPr>
              <a:t>إن بيئتنا المائية هامة وتعاني من ضغط – يمكنك أن تحقق فرقاً بما </a:t>
            </a:r>
            <a:r>
              <a:rPr lang="ar-SA" altLang="en-US" sz="3600" b="1" dirty="0">
                <a:latin typeface="Arial" charset="0"/>
              </a:rPr>
              <a:t>تفعله</a:t>
            </a:r>
            <a:r>
              <a:rPr lang="ar-SA" altLang="en-US" dirty="0">
                <a:latin typeface="Arial" charset="0"/>
              </a:rPr>
              <a:t> وبما </a:t>
            </a:r>
            <a:r>
              <a:rPr lang="ar-SA" altLang="en-US" sz="3600" b="1" dirty="0">
                <a:latin typeface="Arial" charset="0"/>
              </a:rPr>
              <a:t>تقوله</a:t>
            </a:r>
            <a:r>
              <a:rPr lang="ar-SA" altLang="en-US" dirty="0">
                <a:latin typeface="Arial" charset="0"/>
              </a:rPr>
              <a:t> أيضاً!</a:t>
            </a:r>
          </a:p>
          <a:p>
            <a:pPr marL="0" indent="0">
              <a:buNone/>
            </a:pPr>
            <a:endParaRPr lang="en-AU" dirty="0"/>
          </a:p>
        </p:txBody>
      </p:sp>
    </p:spTree>
    <p:extLst>
      <p:ext uri="{BB962C8B-B14F-4D97-AF65-F5344CB8AC3E}">
        <p14:creationId xmlns:p14="http://schemas.microsoft.com/office/powerpoint/2010/main" val="14497516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altLang="en-US" b="1" dirty="0" smtClean="0">
                <a:solidFill>
                  <a:schemeClr val="tx1"/>
                </a:solidFill>
                <a:latin typeface="Arial" pitchFamily="34" charset="0"/>
                <a:cs typeface="Arial" pitchFamily="34" charset="0"/>
              </a:rPr>
              <a:t>Safety when enjoying your fishing</a:t>
            </a:r>
            <a:br>
              <a:rPr lang="en-AU" altLang="en-US" b="1" dirty="0" smtClean="0">
                <a:solidFill>
                  <a:schemeClr val="tx1"/>
                </a:solidFill>
                <a:latin typeface="Arial" pitchFamily="34" charset="0"/>
                <a:cs typeface="Arial" pitchFamily="34" charset="0"/>
              </a:rPr>
            </a:br>
            <a:endParaRPr lang="en-AU" dirty="0">
              <a:solidFill>
                <a:schemeClr val="tx1"/>
              </a:solidFill>
              <a:latin typeface="Arial" pitchFamily="34" charset="0"/>
              <a:cs typeface="Arial" pitchFamily="34" charset="0"/>
            </a:endParaRPr>
          </a:p>
        </p:txBody>
      </p:sp>
      <p:pic>
        <p:nvPicPr>
          <p:cNvPr id="8" name="Picture Placeholder 7" descr="This image shows two photos of the same rock platform at Coogee.  These two photos have been taken eight minutes apart.  There is a caption above the two photos that states this.  The left hand photo shows the rock platform clearly.  The right hand photo shows huge amount of waves and whitewash that covers the rock platform. "/>
          <p:cNvPicPr>
            <a:picLocks noGrp="1" noChangeAspect="1"/>
          </p:cNvPicPr>
          <p:nvPr>
            <p:ph type="pic" sz="quarter" idx="10"/>
          </p:nvPr>
        </p:nvPicPr>
        <p:blipFill>
          <a:blip r:embed="rId2" cstate="print"/>
          <a:srcRect t="21929" b="14920"/>
          <a:stretch>
            <a:fillRect/>
          </a:stretch>
        </p:blipFill>
        <p:spPr>
          <a:xfrm>
            <a:off x="539750" y="1988840"/>
            <a:ext cx="8208963" cy="3888085"/>
          </a:xfrm>
        </p:spPr>
      </p:pic>
    </p:spTree>
    <p:extLst>
      <p:ext uri="{BB962C8B-B14F-4D97-AF65-F5344CB8AC3E}">
        <p14:creationId xmlns:p14="http://schemas.microsoft.com/office/powerpoint/2010/main" val="2372724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templates GS LLS</Template>
  <TotalTime>14832</TotalTime>
  <Words>2107</Words>
  <Application>Microsoft Office PowerPoint</Application>
  <PresentationFormat>On-screen Show (4:3)</PresentationFormat>
  <Paragraphs>311</Paragraphs>
  <Slides>100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Calibri</vt:lpstr>
      <vt:lpstr>Verdana</vt:lpstr>
      <vt:lpstr>Helvetica</vt:lpstr>
      <vt:lpstr>宋体</vt:lpstr>
      <vt:lpstr>Wingdings</vt:lpstr>
      <vt:lpstr>Gisha</vt:lpstr>
      <vt:lpstr>Custom Design</vt:lpstr>
      <vt:lpstr>PowerPoint Presentation</vt:lpstr>
      <vt:lpstr>PowerPoint Presentation</vt:lpstr>
      <vt:lpstr>شركاء المشروع</vt:lpstr>
      <vt:lpstr>ما الذي يدعونا للقيام بهذا المشروع</vt:lpstr>
      <vt:lpstr>ملخّص العرض</vt:lpstr>
      <vt:lpstr>قيَم البيئة المائية</vt:lpstr>
      <vt:lpstr>PowerPoint Presentation</vt:lpstr>
      <vt:lpstr>ما الذي تعتبره هاماً لك؟</vt:lpstr>
      <vt:lpstr>ما هي الفائدة لمستخدِمي القوارب وصائدي الأسماك؟</vt:lpstr>
      <vt:lpstr>PowerPoint Presentation</vt:lpstr>
      <vt:lpstr>شبكة غذائية بسيطة لسمك الصبيطي الأصفر </vt:lpstr>
      <vt:lpstr> .النباتات (والمواطن المائية الأخرى) هي أشبه بأساس المنزل </vt:lpstr>
      <vt:lpstr> الموطن المائي </vt:lpstr>
      <vt:lpstr>مواطن مائية هامة نباتات شاطئية</vt:lpstr>
      <vt:lpstr> مواطن مائية هامة عشب البحر  </vt:lpstr>
      <vt:lpstr>3 أنواع من عشب البحر الأسترالي المتوطّن </vt:lpstr>
      <vt:lpstr> مواطن مائية هامة مستنقعات الملح  </vt:lpstr>
      <vt:lpstr>مواطن مائية هامة - القرام </vt:lpstr>
      <vt:lpstr>مواطن مائية هامة</vt:lpstr>
      <vt:lpstr>مواطن مائية هامة </vt:lpstr>
      <vt:lpstr>PowerPoint Presentation</vt:lpstr>
      <vt:lpstr>PowerPoint Presentation</vt:lpstr>
      <vt:lpstr>PowerPoint Presentation</vt:lpstr>
      <vt:lpstr>لكن هل الموطن هو الشيء الوحيد الذي تحتاج إليه الأسماك؟</vt:lpstr>
      <vt:lpstr> انخفاض جودة المياه وتدفقها -النتائج رواسب  </vt:lpstr>
      <vt:lpstr>زيت ومواد كيميائية ومعادن ثقيلة </vt:lpstr>
      <vt:lpstr> الموطن المائي + المياه النظيفة = مزيد من الأسماك  </vt:lpstr>
      <vt:lpstr> النتائج الصيد الجائر للأسماك   </vt:lpstr>
      <vt:lpstr>لو قام صائدو الأسماك، الذين ينشدون الاستجمام، في نيو ساوث ويلز، والذين يبلغ عددهم مليون شخص، بأخذ كل ما يريدونه من الأسماك واللافقاريات، هل ستكون هناك مشكلة في ذلك؟ </vt:lpstr>
      <vt:lpstr> النتائج  ما هو سبب أهمية تحديد قياس السمكة؟  </vt:lpstr>
      <vt:lpstr> يختلف العدد المسموح بأخذه والعدد المسموح بحيازته باختلاف الصنف </vt:lpstr>
      <vt:lpstr>لو قام صائدو الأسماك، الذين ينشدون الاستجمام، في نيو ساوث ويلز، والذين يبلغ عددهم مليون شخص، بأخذ الأسماك بالقياس غير الصحيح وبأعداد كبيرة جداً، هل ستكون هناك مشكلة في ذلك؟ </vt:lpstr>
      <vt:lpstr>الحل - تحديد العدد المسموح بأخذه والعدد المسموح بحيازته </vt:lpstr>
      <vt:lpstr>النتائج– الموطن المائي </vt:lpstr>
      <vt:lpstr> النتائج النفايات في مسطحاتنا المائية </vt:lpstr>
      <vt:lpstr> كيف؟ </vt:lpstr>
      <vt:lpstr>PowerPoint Presentation</vt:lpstr>
      <vt:lpstr>من مريلاندز (سيدني) إلى حزام النفايات الكبير في المحيط الهادئ </vt:lpstr>
      <vt:lpstr>مواد بلاستيكية ونفايات نراها على طول خط الساحل وفي المحيط </vt:lpstr>
      <vt:lpstr>كيف تؤثر النفايات المرميّة على الحيوانات </vt:lpstr>
      <vt:lpstr>هل تأكل أنت قنينة بلاستيكية؟  الأسماك لا تأكلها أيضاً.</vt:lpstr>
      <vt:lpstr>إن أكثر من 66% من النفايات التي تكون في البرميل الأحمر، في بعض مناطق سيدني، يجب ألاّ تكون فيه، لأنه يمكن إعادة تدويرها. </vt:lpstr>
      <vt:lpstr> كيف يمكن لك أن تحقق فرقاً؟ </vt:lpstr>
      <vt:lpstr>كيف يمكن لك أن تحقق فرقاً؟</vt:lpstr>
      <vt:lpstr> ضع الأشياء المناسبة في البرميل المناسب.</vt:lpstr>
      <vt:lpstr>Where can I find info about recycling in my area? </vt:lpstr>
      <vt:lpstr>النتائج إطلاق مواد من القارب </vt:lpstr>
      <vt:lpstr>النتائج اضطراب الماء خلف القارب المتحرك</vt:lpstr>
      <vt:lpstr>PowerPoint Presentation</vt:lpstr>
      <vt:lpstr>PowerPoint Presentation</vt:lpstr>
      <vt:lpstr>مشاكل تصيب الأعشاب البحرية</vt:lpstr>
      <vt:lpstr>مشاكل تصيب الأعشاب البحرية</vt:lpstr>
      <vt:lpstr>PowerPoint Presentation</vt:lpstr>
      <vt:lpstr>النتائج الموطن المائي</vt:lpstr>
      <vt:lpstr>رسالة رئيسيرسالة رئيسية  ة الآفات المائية – ثاني أكبر سبب لخسارة التنوّع الحيوي الطبيعي </vt:lpstr>
      <vt:lpstr>ما هي الآفات المائية ولماذا القلق بشأنها؟</vt:lpstr>
      <vt:lpstr>PowerPoint Presentation</vt:lpstr>
      <vt:lpstr>PowerPoint Presentation</vt:lpstr>
      <vt:lpstr>دراسة حالة في نيو ساوث ويلز غزو ”كولربا تاكسيفوليا“</vt:lpstr>
      <vt:lpstr>PowerPoint Presentation</vt:lpstr>
      <vt:lpstr>الأماكن التي يُعرف عن وجود كولربا فيها </vt:lpstr>
      <vt:lpstr>من شبه المستحيل التخلّص تماماً من الآفات المائية درهم وقاية خير من قنطار علاج </vt:lpstr>
      <vt:lpstr>PowerPoint Presentation</vt:lpstr>
      <vt:lpstr>الآفات البحرية المحتملة احذر هذه الأجناس عالية الخطورة!</vt:lpstr>
      <vt:lpstr>رسالة رئيسية</vt:lpstr>
      <vt:lpstr>PowerPoint Presentation</vt:lpstr>
      <vt:lpstr>PowerPoint Presentation</vt:lpstr>
      <vt:lpstr>المياه النظيفة = أسماك صحيّة = أناس أصحّاء </vt:lpstr>
      <vt:lpstr>قيادة القوارب أكثر متعة في المياه النظيفة. </vt:lpstr>
      <vt:lpstr>رسالة رئيسية</vt:lpstr>
      <vt:lpstr>سمك الصبيطي الأصفر القياس القانوني: 25 سم</vt:lpstr>
      <vt:lpstr>تحديد العدد المسموح بأخذه والعدد المسموح بحيازته مزيد من الأسماك لك ولأطفالك=</vt:lpstr>
      <vt:lpstr> يختلف العدد المسموح بأخذه والعدد المسموح بحيازته باختلاف الصنف</vt:lpstr>
      <vt:lpstr>مزيد من الأسماك لك ولأطفالك </vt:lpstr>
      <vt:lpstr>PowerPoint Presentation</vt:lpstr>
      <vt:lpstr>رسالة رئيسية</vt:lpstr>
      <vt:lpstr>تبدأ غرامات إلحاق الضرر المتعمّد المباشر بعشب البحر أو القرم أو مستنقعات الملح من 500 دولار ويمكن أن ترتفع إلى 22000 دولار بالنسبة للفرد. </vt:lpstr>
      <vt:lpstr>PowerPoint Presentation</vt:lpstr>
      <vt:lpstr>مزيد من الأسماك لك ولأطفالك عندما تحمي المواطن</vt:lpstr>
      <vt:lpstr> مزيد من الأسماك لك ولأطفالك عندما تحمي المواطن </vt:lpstr>
      <vt:lpstr>تبدأ غرامات إلحاق الضرر المتعمّد المباشر بعشب البحر أو القرم أو مستنقعات الملح من 500 دولار ويمكن أن ترتفع إلى 22000 دولار بالنسبة للفرد.</vt:lpstr>
      <vt:lpstr> مزيد من الأسماك لك ولأطفالك عندما تحمي المواطن</vt:lpstr>
      <vt:lpstr>يمكن أن يؤدي تلويث الممرات المائية إلى غرامة "فورية" بقيمة 750 دولاراً. </vt:lpstr>
      <vt:lpstr>الممرات المائية النظيفة = مزيد من المتعة في استخدام القوارب ومزيد من الأسماك التي يمكن صيدها</vt:lpstr>
      <vt:lpstr>الممرات المائية النظيفة = مزيد من المتعة في استخدام القوارب ومزيد من الأسماك التي يمكن صيدها</vt:lpstr>
      <vt:lpstr>يممكن أن يؤدي اضطراب الماء الكبير خلف القارب المتحرّك أو إحداث أمواج .نتيجة ذلك إلى غرامة فورية بقيمة 500 دولار</vt:lpstr>
      <vt:lpstr>Safer waterways for you and your family </vt:lpstr>
      <vt:lpstr>PowerPoint Presentation</vt:lpstr>
      <vt:lpstr>رسالة رئيسية – الآفات المائية</vt:lpstr>
      <vt:lpstr>  </vt:lpstr>
      <vt:lpstr>Save money on fuel and maintenance of your boat </vt:lpstr>
      <vt:lpstr>Save money on fuel and maintenance of your boat </vt:lpstr>
      <vt:lpstr>Save money on fuel and maintenance of your boat </vt:lpstr>
      <vt:lpstr>تخلص من المياه المستعملة في نشاطات التنظيف بصورة صحيحة للتأكد من عدم عودتها إلى الممر المائي</vt:lpstr>
      <vt:lpstr>احذر هذه الأجناس عالية الخطورة! بلّغ عمّا رأيت</vt:lpstr>
      <vt:lpstr>احذر هذه الأجناس عالية الخطورة! بلّغ عمّا رأيت</vt:lpstr>
      <vt:lpstr>PowerPoint Presentation</vt:lpstr>
      <vt:lpstr>رسالة تأخذها معك We want you to talk to your community </vt:lpstr>
      <vt:lpstr>Safety when enjoying your fishing </vt:lpstr>
      <vt:lpstr>PowerPoint Presentation</vt:lpstr>
    </vt:vector>
  </TitlesOfParts>
  <Company>CSS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Education Strategy for Boaters &amp; Fishers</dc:title>
  <dc:creator>Linda Dedovic</dc:creator>
  <cp:lastModifiedBy>Linda Dedovic</cp:lastModifiedBy>
  <cp:revision>848</cp:revision>
  <dcterms:created xsi:type="dcterms:W3CDTF">2011-05-30T01:39:40Z</dcterms:created>
  <dcterms:modified xsi:type="dcterms:W3CDTF">2016-04-29T00:21:10Z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A1174040</vt:lpwstr>
  </property>
  <property fmtid="{D5CDD505-2E9C-101B-9397-08002B2CF9AE}" pid="3" name="Objective-Title">
    <vt:lpwstr>1876225 HEALTHY WATERWAYS slides CHINESE SIMP</vt:lpwstr>
  </property>
  <property fmtid="{D5CDD505-2E9C-101B-9397-08002B2CF9AE}" pid="4" name="Objective-Comment">
    <vt:lpwstr/>
  </property>
  <property fmtid="{D5CDD505-2E9C-101B-9397-08002B2CF9AE}" pid="5" name="Objective-CreationStamp">
    <vt:filetime>2012-10-23T20:45:28Z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2015-10-14T23:14:16Z</vt:filetime>
  </property>
  <property fmtid="{D5CDD505-2E9C-101B-9397-08002B2CF9AE}" pid="9" name="Objective-ModificationStamp">
    <vt:filetime>2015-10-14T23:14:16Z</vt:filetime>
  </property>
  <property fmtid="{D5CDD505-2E9C-101B-9397-08002B2CF9AE}" pid="10" name="Objective-Owner">
    <vt:lpwstr>John Naughton</vt:lpwstr>
  </property>
  <property fmtid="{D5CDD505-2E9C-101B-9397-08002B2CF9AE}" pid="11" name="Objective-Path">
    <vt:lpwstr>Objective Global Folder:1. Catchment Management Authorities (CMA):1. Greater Sydney Local Land Service (Parramatta):1. Greater Sydney Local Land Service (Parramatta) File Plan:NATURAL RESOURCE MANAGEMENT:PROGRAMS &amp; PROJECTS 2009 - 2013:Environmental Educa</vt:lpwstr>
  </property>
  <property fmtid="{D5CDD505-2E9C-101B-9397-08002B2CF9AE}" pid="12" name="Objective-Parent">
    <vt:lpwstr>Master Version</vt:lpwstr>
  </property>
  <property fmtid="{D5CDD505-2E9C-101B-9397-08002B2CF9AE}" pid="13" name="Objective-State">
    <vt:lpwstr>Published</vt:lpwstr>
  </property>
  <property fmtid="{D5CDD505-2E9C-101B-9397-08002B2CF9AE}" pid="14" name="Objective-Version">
    <vt:lpwstr>1.0</vt:lpwstr>
  </property>
  <property fmtid="{D5CDD505-2E9C-101B-9397-08002B2CF9AE}" pid="15" name="Objective-VersionNumber">
    <vt:r8>1</vt:r8>
  </property>
  <property fmtid="{D5CDD505-2E9C-101B-9397-08002B2CF9AE}" pid="16" name="Objective-VersionComment">
    <vt:lpwstr>First version</vt:lpwstr>
  </property>
  <property fmtid="{D5CDD505-2E9C-101B-9397-08002B2CF9AE}" pid="17" name="Objective-FileNumber">
    <vt:lpwstr>SM02163</vt:lpwstr>
  </property>
  <property fmtid="{D5CDD505-2E9C-101B-9397-08002B2CF9AE}" pid="18" name="Objective-Classification">
    <vt:lpwstr>[Inherited - none]</vt:lpwstr>
  </property>
  <property fmtid="{D5CDD505-2E9C-101B-9397-08002B2CF9AE}" pid="19" name="Objective-Caveats">
    <vt:lpwstr/>
  </property>
  <property fmtid="{D5CDD505-2E9C-101B-9397-08002B2CF9AE}" pid="20" name="Objective-Security Classification [system]">
    <vt:lpwstr/>
  </property>
  <property fmtid="{D5CDD505-2E9C-101B-9397-08002B2CF9AE}" pid="21" name="Objective-DLM [system]">
    <vt:lpwstr/>
  </property>
  <property fmtid="{D5CDD505-2E9C-101B-9397-08002B2CF9AE}" pid="22" name="Objective-Vital Record [system]">
    <vt:lpwstr/>
  </property>
</Properties>
</file>